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26" r:id="rId1"/>
    <p:sldMasterId id="2147486561" r:id="rId2"/>
    <p:sldMasterId id="2147486562" r:id="rId3"/>
  </p:sldMasterIdLst>
  <p:notesMasterIdLst>
    <p:notesMasterId r:id="rId23"/>
  </p:notesMasterIdLst>
  <p:sldIdLst>
    <p:sldId id="257" r:id="rId4"/>
    <p:sldId id="262" r:id="rId5"/>
    <p:sldId id="258" r:id="rId6"/>
    <p:sldId id="401" r:id="rId7"/>
    <p:sldId id="271" r:id="rId8"/>
    <p:sldId id="375" r:id="rId9"/>
    <p:sldId id="272" r:id="rId10"/>
    <p:sldId id="402" r:id="rId11"/>
    <p:sldId id="396" r:id="rId12"/>
    <p:sldId id="397" r:id="rId13"/>
    <p:sldId id="292" r:id="rId14"/>
    <p:sldId id="398" r:id="rId15"/>
    <p:sldId id="267" r:id="rId16"/>
    <p:sldId id="309" r:id="rId17"/>
    <p:sldId id="310" r:id="rId18"/>
    <p:sldId id="311" r:id="rId19"/>
    <p:sldId id="395" r:id="rId20"/>
    <p:sldId id="372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5A48709-1322-4E05-97E7-9A291CDB9E39}">
          <p14:sldIdLst>
            <p14:sldId id="257"/>
            <p14:sldId id="262"/>
            <p14:sldId id="258"/>
            <p14:sldId id="401"/>
            <p14:sldId id="271"/>
            <p14:sldId id="375"/>
            <p14:sldId id="272"/>
            <p14:sldId id="402"/>
            <p14:sldId id="396"/>
            <p14:sldId id="397"/>
            <p14:sldId id="292"/>
            <p14:sldId id="398"/>
            <p14:sldId id="267"/>
            <p14:sldId id="309"/>
            <p14:sldId id="310"/>
            <p14:sldId id="311"/>
            <p14:sldId id="395"/>
            <p14:sldId id="372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941" autoAdjust="0"/>
  </p:normalViewPr>
  <p:slideViewPr>
    <p:cSldViewPr snapToGrid="0">
      <p:cViewPr varScale="1">
        <p:scale>
          <a:sx n="111" d="100"/>
          <a:sy n="111" d="100"/>
        </p:scale>
        <p:origin x="78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03CBA-556B-494F-B75C-E8C7055D895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8AE13-1A93-4F37-9380-BD77ABBAA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1383A579-E5BC-4769-0BD8-5479F1E657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C024931E-E5D8-1D57-013A-32417A92BA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5A24A3B2-D382-15B5-CF08-F504697ADB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73B7C94-5FE6-4279-BE34-E7BBA22CE8B4}" type="datetime1">
              <a:rPr lang="zh-TW" altLang="en-US" smtClean="0"/>
              <a:pPr>
                <a:spcBef>
                  <a:spcPct val="0"/>
                </a:spcBef>
              </a:pPr>
              <a:t>2024/12/16</a:t>
            </a:fld>
            <a:endParaRPr lang="zh-TW" altLang="en-US"/>
          </a:p>
        </p:txBody>
      </p:sp>
      <p:sp>
        <p:nvSpPr>
          <p:cNvPr id="9221" name="Slide Number Placeholder 4">
            <a:extLst>
              <a:ext uri="{FF2B5EF4-FFF2-40B4-BE49-F238E27FC236}">
                <a16:creationId xmlns:a16="http://schemas.microsoft.com/office/drawing/2014/main" id="{030C96D0-3EE2-BD9A-62F0-3F9CCD288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51D3B89-92F8-4AE4-BBFB-64AB9BF8DFC7}" type="slidenum">
              <a:rPr lang="zh-TW" altLang="en-US" smtClean="0"/>
              <a:pPr>
                <a:spcBef>
                  <a:spcPct val="0"/>
                </a:spcBef>
              </a:pPr>
              <a:t>1</a:t>
            </a:fld>
            <a:endParaRPr lang="zh-TW" altLang="en-US"/>
          </a:p>
        </p:txBody>
      </p:sp>
      <p:sp>
        <p:nvSpPr>
          <p:cNvPr id="9222" name="Footer Placeholder 1">
            <a:extLst>
              <a:ext uri="{FF2B5EF4-FFF2-40B4-BE49-F238E27FC236}">
                <a16:creationId xmlns:a16="http://schemas.microsoft.com/office/drawing/2014/main" id="{0D5776AA-C13E-9951-8404-0D9616AFB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/>
              <a:t>Confidential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1">
            <a:extLst>
              <a:ext uri="{FF2B5EF4-FFF2-40B4-BE49-F238E27FC236}">
                <a16:creationId xmlns:a16="http://schemas.microsoft.com/office/drawing/2014/main" id="{93948964-B601-5F74-9FEF-0E14E8779D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3" name="圓角矩形 14">
            <a:extLst>
              <a:ext uri="{FF2B5EF4-FFF2-40B4-BE49-F238E27FC236}">
                <a16:creationId xmlns:a16="http://schemas.microsoft.com/office/drawing/2014/main" id="{071881FD-7BCE-F5E6-9E91-AEAF6541FEDE}"/>
              </a:ext>
            </a:extLst>
          </p:cNvPr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C6B33A2E-5248-9D08-3064-022F4E755D5C}"/>
              </a:ext>
            </a:extLst>
          </p:cNvPr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4EA2F337-C835-EC00-838D-BDC1B13434DA}"/>
              </a:ext>
            </a:extLst>
          </p:cNvPr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210A62F9-4E5B-4E49-5C0B-3AF46F5E690A}"/>
              </a:ext>
            </a:extLst>
          </p:cNvPr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pic>
        <p:nvPicPr>
          <p:cNvPr id="7" name="Picture 16" descr="PPT-1">
            <a:extLst>
              <a:ext uri="{FF2B5EF4-FFF2-40B4-BE49-F238E27FC236}">
                <a16:creationId xmlns:a16="http://schemas.microsoft.com/office/drawing/2014/main" id="{8E17E82D-72D5-5FC1-2991-754BE273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日期版面配置區 27">
            <a:extLst>
              <a:ext uri="{FF2B5EF4-FFF2-40B4-BE49-F238E27FC236}">
                <a16:creationId xmlns:a16="http://schemas.microsoft.com/office/drawing/2014/main" id="{BD2FD556-1E8D-978D-8031-64CEA792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FC8D0-0248-4C10-8C24-7F6C3D234401}" type="datetime1">
              <a:rPr lang="zh-TW" altLang="en-US"/>
              <a:pPr>
                <a:defRPr/>
              </a:pPr>
              <a:t>2024/12/16</a:t>
            </a:fld>
            <a:endParaRPr lang="zh-TW" altLang="en-US"/>
          </a:p>
        </p:txBody>
      </p:sp>
      <p:sp>
        <p:nvSpPr>
          <p:cNvPr id="11" name="頁尾版面配置區 16">
            <a:extLst>
              <a:ext uri="{FF2B5EF4-FFF2-40B4-BE49-F238E27FC236}">
                <a16:creationId xmlns:a16="http://schemas.microsoft.com/office/drawing/2014/main" id="{C5F589C9-7FD9-AA97-C2F2-D7CBDCB3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投影片編號版面配置區 28">
            <a:extLst>
              <a:ext uri="{FF2B5EF4-FFF2-40B4-BE49-F238E27FC236}">
                <a16:creationId xmlns:a16="http://schemas.microsoft.com/office/drawing/2014/main" id="{915A38FB-B35C-36A1-E93D-FFE8CC5B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07EA6-6A5D-42EE-A684-5E2C352940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402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>
            <a:extLst>
              <a:ext uri="{FF2B5EF4-FFF2-40B4-BE49-F238E27FC236}">
                <a16:creationId xmlns:a16="http://schemas.microsoft.com/office/drawing/2014/main" id="{B60C7712-2490-64CE-C962-04CB51C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AE0C4-7232-45BB-8DDC-64067588AE2D}" type="datetime1">
              <a:rPr lang="zh-TW" altLang="en-US"/>
              <a:pPr>
                <a:defRPr/>
              </a:pPr>
              <a:t>2024/12/16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9A2AF1-0C91-E757-702C-CB434F96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>
            <a:extLst>
              <a:ext uri="{FF2B5EF4-FFF2-40B4-BE49-F238E27FC236}">
                <a16:creationId xmlns:a16="http://schemas.microsoft.com/office/drawing/2014/main" id="{BF39A63A-9021-EF74-F7F5-EB1BB0E4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1F85D-47E0-47FB-8D3F-5A0955AC54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53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3" name="日期版面配置區 13">
            <a:extLst>
              <a:ext uri="{FF2B5EF4-FFF2-40B4-BE49-F238E27FC236}">
                <a16:creationId xmlns:a16="http://schemas.microsoft.com/office/drawing/2014/main" id="{7564BF86-3697-513D-39F9-7C704EDB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C5AC6-8011-403B-8636-348D3068C500}" type="datetime1">
              <a:rPr lang="zh-TW" altLang="en-US"/>
              <a:pPr>
                <a:defRPr/>
              </a:pPr>
              <a:t>2024/12/16</a:t>
            </a:fld>
            <a:endParaRPr lang="zh-TW" altLang="en-US"/>
          </a:p>
        </p:txBody>
      </p:sp>
      <p:sp>
        <p:nvSpPr>
          <p:cNvPr id="4" name="頁尾版面配置區 2">
            <a:extLst>
              <a:ext uri="{FF2B5EF4-FFF2-40B4-BE49-F238E27FC236}">
                <a16:creationId xmlns:a16="http://schemas.microsoft.com/office/drawing/2014/main" id="{76723FDB-FBC5-5A03-2D5C-4483C788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>
            <a:extLst>
              <a:ext uri="{FF2B5EF4-FFF2-40B4-BE49-F238E27FC236}">
                <a16:creationId xmlns:a16="http://schemas.microsoft.com/office/drawing/2014/main" id="{032736D5-1B51-8418-6BF1-5592C9C5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42619-D13C-4AD6-85EC-540D22427CA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1007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2024/12/16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60" r:id="rId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4337C9-2388-5B28-8909-95D171FE6E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E17E8D88-9880-F96A-CD67-62736BD5CF7F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36A36B28-B404-E590-EFA8-2D4B450D45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2E57F6BA-72D7-9D4C-46D3-362B2D29BF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A88CDDF-ECBA-E57B-B025-ADB3AA3EA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00A0D2-A92E-4F9F-994E-0B29EB4BBFD6}" type="datetime1">
              <a:rPr lang="zh-TW" altLang="en-US"/>
              <a:pPr>
                <a:defRPr/>
              </a:pPr>
              <a:t>2024/12/16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E5C686-2E65-18C9-5570-74F302188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2B3E8A65-EFC1-37C3-95FC-8EE7152B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0F5D8898-DB19-44FA-BEDD-D7F23B2A9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FD57725F-858F-F77B-6A82-9B355212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268BFE68-CF8B-4DF8-64A7-989D3D7147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56" r:id="rId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ACA367A-882D-7192-B17B-44C2A3D2C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 useBgFill="1">
        <p:nvSpPr>
          <p:cNvPr id="8" name="圓角矩形 7">
            <a:extLst>
              <a:ext uri="{FF2B5EF4-FFF2-40B4-BE49-F238E27FC236}">
                <a16:creationId xmlns:a16="http://schemas.microsoft.com/office/drawing/2014/main" id="{A38EBA1D-A29F-EDA1-7BB2-9C61F6B0300E}"/>
              </a:ext>
            </a:extLst>
          </p:cNvPr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028" name="標題版面配置區 21">
            <a:extLst>
              <a:ext uri="{FF2B5EF4-FFF2-40B4-BE49-F238E27FC236}">
                <a16:creationId xmlns:a16="http://schemas.microsoft.com/office/drawing/2014/main" id="{7A5413F6-6096-01DE-B28D-A1F8553331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>
            <a:extLst>
              <a:ext uri="{FF2B5EF4-FFF2-40B4-BE49-F238E27FC236}">
                <a16:creationId xmlns:a16="http://schemas.microsoft.com/office/drawing/2014/main" id="{42ADAA46-1516-E7C5-92A1-B9503EA07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3BABAF81-C92D-D039-F2FD-9F301A2F5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89E99CF-25A6-4354-9A25-97778A91EF03}" type="datetime1">
              <a:rPr lang="zh-TW" altLang="en-US"/>
              <a:pPr>
                <a:defRPr/>
              </a:pPr>
              <a:t>2024/12/16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63C295-83C0-24B3-8214-0782E4242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E6CE4E58-7DDF-F2CF-81B2-432A9B419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77A85AA-6901-49A4-8B15-B60C7FA1975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3" name="Picture 13" descr="PPT-2">
            <a:extLst>
              <a:ext uri="{FF2B5EF4-FFF2-40B4-BE49-F238E27FC236}">
                <a16:creationId xmlns:a16="http://schemas.microsoft.com/office/drawing/2014/main" id="{37EDA9CC-080B-1272-0277-96202D80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>
            <a:extLst>
              <a:ext uri="{FF2B5EF4-FFF2-40B4-BE49-F238E27FC236}">
                <a16:creationId xmlns:a16="http://schemas.microsoft.com/office/drawing/2014/main" id="{EC591AF3-19AB-CD23-F56F-F2E37EC863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40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73BE4E2-D419-379C-FF06-550F96100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1" y="1785938"/>
            <a:ext cx="5707063" cy="1808162"/>
          </a:xfrm>
        </p:spPr>
        <p:txBody>
          <a:bodyPr/>
          <a:lstStyle/>
          <a:p>
            <a:pPr eaLnBrk="1" hangingPunct="1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爐管新人學習進度報告</a:t>
            </a:r>
          </a:p>
        </p:txBody>
      </p:sp>
      <p:sp>
        <p:nvSpPr>
          <p:cNvPr id="8195" name="TextBox 2">
            <a:extLst>
              <a:ext uri="{FF2B5EF4-FFF2-40B4-BE49-F238E27FC236}">
                <a16:creationId xmlns:a16="http://schemas.microsoft.com/office/drawing/2014/main" id="{0AA403FC-31D4-B034-8843-465897B92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2024.11.18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2024.11.29</a:t>
            </a:r>
            <a:endParaRPr lang="zh-TW" altLang="en-US" sz="2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3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FA5F8F-E254-6102-2A8E-11B62222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42619-D13C-4AD6-85EC-540D22427CA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6" name="圖片 5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70399AA6-4D3C-AE5F-52AF-889A9E45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764" y="1852897"/>
            <a:ext cx="6484469" cy="358140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06969F-B195-7E94-9DE2-C840B4D8A736}"/>
              </a:ext>
            </a:extLst>
          </p:cNvPr>
          <p:cNvSpPr txBox="1"/>
          <p:nvPr/>
        </p:nvSpPr>
        <p:spPr>
          <a:xfrm>
            <a:off x="5010286" y="872375"/>
            <a:ext cx="21203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126262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199" y="1256394"/>
            <a:ext cx="10588869" cy="452894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 dirty="0"/>
              <a:t>一、</a:t>
            </a:r>
            <a:r>
              <a:rPr lang="en-US" altLang="zh-TW" sz="2000" dirty="0">
                <a:latin typeface="Bahnschrift" panose="020B0502040204020203" pitchFamily="34" charset="0"/>
              </a:rPr>
              <a:t>YPM</a:t>
            </a:r>
            <a:r>
              <a:rPr lang="zh-TW" altLang="en-US" sz="2000" dirty="0">
                <a:latin typeface="Bahnschrift" panose="020B0502040204020203" pitchFamily="34" charset="0"/>
              </a:rPr>
              <a:t>後皆須測試，確認點火失敗</a:t>
            </a:r>
            <a:r>
              <a:rPr lang="en-US" altLang="zh-TW" sz="2000" dirty="0">
                <a:latin typeface="Bahnschrift" panose="020B0502040204020203" pitchFamily="34" charset="0"/>
              </a:rPr>
              <a:t>HEC</a:t>
            </a:r>
            <a:r>
              <a:rPr lang="zh-TW" altLang="en-US" sz="2000" dirty="0">
                <a:latin typeface="Bahnschrift" panose="020B0502040204020203" pitchFamily="34" charset="0"/>
              </a:rPr>
              <a:t> </a:t>
            </a:r>
            <a:r>
              <a:rPr lang="en-US" altLang="zh-TW" sz="2000" dirty="0">
                <a:latin typeface="Bahnschrift" panose="020B0502040204020203" pitchFamily="34" charset="0"/>
              </a:rPr>
              <a:t>pyro controller</a:t>
            </a:r>
            <a:r>
              <a:rPr lang="zh-TW" altLang="en-US" sz="2000" dirty="0">
                <a:latin typeface="Bahnschrift" panose="020B0502040204020203" pitchFamily="34" charset="0"/>
              </a:rPr>
              <a:t>是否會</a:t>
            </a:r>
            <a:r>
              <a:rPr lang="en-US" altLang="zh-TW" sz="2000" dirty="0">
                <a:latin typeface="Bahnschrift" panose="020B0502040204020203" pitchFamily="34" charset="0"/>
              </a:rPr>
              <a:t>alarm &amp; </a:t>
            </a:r>
            <a:r>
              <a:rPr lang="zh-TW" altLang="en-US" sz="2000" dirty="0">
                <a:latin typeface="Bahnschrift" panose="020B0502040204020203" pitchFamily="34" charset="0"/>
              </a:rPr>
              <a:t>  </a:t>
            </a:r>
            <a:endParaRPr lang="en-US" altLang="zh-TW" sz="20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Bahnschrift" panose="020B0502040204020203" pitchFamily="34" charset="0"/>
              </a:rPr>
              <a:t>           是否正常執行</a:t>
            </a:r>
            <a:r>
              <a:rPr lang="en-US" altLang="zh-TW" sz="2000" dirty="0">
                <a:latin typeface="Bahnschrift" panose="020B0502040204020203" pitchFamily="34" charset="0"/>
              </a:rPr>
              <a:t>ABORT</a:t>
            </a:r>
            <a:r>
              <a:rPr lang="zh-TW" altLang="en-US" sz="2000" dirty="0">
                <a:latin typeface="Bahnschrift" panose="020B0502040204020203" pitchFamily="34" charset="0"/>
              </a:rPr>
              <a:t> </a:t>
            </a:r>
            <a:r>
              <a:rPr lang="en-US" altLang="zh-TW" sz="2000" dirty="0">
                <a:latin typeface="Bahnschrift" panose="020B0502040204020203" pitchFamily="34" charset="0"/>
              </a:rPr>
              <a:t>recipe</a:t>
            </a:r>
          </a:p>
          <a:p>
            <a:pPr marL="0" indent="0">
              <a:buNone/>
            </a:pPr>
            <a:endParaRPr lang="en-US" altLang="zh-TW" sz="20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Bahnschrift" panose="020B0502040204020203" pitchFamily="34" charset="0"/>
              </a:rPr>
              <a:t>二、測試氫氧點火成功所需時間設定</a:t>
            </a:r>
            <a:r>
              <a:rPr lang="en-US" altLang="zh-TW" sz="2000" dirty="0">
                <a:latin typeface="Bahnschrift" panose="020B0502040204020203" pitchFamily="34" charset="0"/>
              </a:rPr>
              <a:t>T3</a:t>
            </a:r>
            <a:r>
              <a:rPr lang="zh-TW" altLang="en-US" sz="2000" dirty="0">
                <a:latin typeface="Bahnschrift" panose="020B0502040204020203" pitchFamily="34" charset="0"/>
              </a:rPr>
              <a:t>時間</a:t>
            </a:r>
            <a:r>
              <a:rPr lang="en-US" altLang="zh-TW" sz="2000" dirty="0">
                <a:latin typeface="Bahnschrift" panose="020B0502040204020203" pitchFamily="34" charset="0"/>
              </a:rPr>
              <a:t>:T3</a:t>
            </a:r>
            <a:r>
              <a:rPr lang="zh-TW" altLang="en-US" sz="2000" dirty="0">
                <a:latin typeface="Bahnschrift" panose="020B0502040204020203" pitchFamily="34" charset="0"/>
              </a:rPr>
              <a:t>燈號亮起之 時間</a:t>
            </a:r>
            <a:r>
              <a:rPr lang="en-US" altLang="zh-TW" sz="2000" dirty="0">
                <a:latin typeface="Bahnschrift" panose="020B0502040204020203" pitchFamily="34" charset="0"/>
              </a:rPr>
              <a:t>+5</a:t>
            </a:r>
            <a:r>
              <a:rPr lang="zh-TW" altLang="en-US" sz="2000" dirty="0">
                <a:latin typeface="Bahnschrift" panose="020B0502040204020203" pitchFamily="34" charset="0"/>
              </a:rPr>
              <a:t>秒</a:t>
            </a:r>
            <a:r>
              <a:rPr lang="en-US" altLang="zh-TW" sz="2000" dirty="0">
                <a:latin typeface="Bahnschrift" panose="020B0502040204020203" pitchFamily="34" charset="0"/>
              </a:rPr>
              <a:t>(Ex:</a:t>
            </a:r>
            <a:r>
              <a:rPr lang="zh-TW" altLang="en-US" sz="2000" dirty="0">
                <a:latin typeface="Bahnschrift" panose="020B0502040204020203" pitchFamily="34" charset="0"/>
              </a:rPr>
              <a:t>點火花</a:t>
            </a:r>
            <a:r>
              <a:rPr lang="en-US" altLang="zh-TW" sz="2000" dirty="0">
                <a:latin typeface="Bahnschrift" panose="020B0502040204020203" pitchFamily="34" charset="0"/>
              </a:rPr>
              <a:t>16</a:t>
            </a:r>
            <a:r>
              <a:rPr lang="zh-TW" altLang="en-US" sz="2000" dirty="0">
                <a:latin typeface="Bahnschrift" panose="020B0502040204020203" pitchFamily="34" charset="0"/>
              </a:rPr>
              <a:t>秒，</a:t>
            </a:r>
            <a:endParaRPr lang="en-US" altLang="zh-TW" sz="20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Bahnschrift" panose="020B0502040204020203" pitchFamily="34" charset="0"/>
              </a:rPr>
              <a:t>            則設定</a:t>
            </a:r>
            <a:r>
              <a:rPr lang="en-US" altLang="zh-TW" sz="2000" dirty="0">
                <a:latin typeface="Bahnschrift" panose="020B0502040204020203" pitchFamily="34" charset="0"/>
              </a:rPr>
              <a:t>21</a:t>
            </a:r>
            <a:r>
              <a:rPr lang="zh-TW" altLang="en-US" sz="2000" dirty="0">
                <a:latin typeface="Bahnschrift" panose="020B0502040204020203" pitchFamily="34" charset="0"/>
              </a:rPr>
              <a:t>秒</a:t>
            </a:r>
            <a:r>
              <a:rPr lang="en-US" altLang="zh-TW" sz="2000" dirty="0">
                <a:latin typeface="Bahnschrift" panose="020B0502040204020203" pitchFamily="34" charset="0"/>
              </a:rPr>
              <a:t>)</a:t>
            </a:r>
          </a:p>
          <a:p>
            <a:pPr marL="0" indent="0">
              <a:buNone/>
            </a:pPr>
            <a:endParaRPr lang="en-US" altLang="zh-TW" sz="2000" dirty="0">
              <a:latin typeface="Bahnschrift" panose="020B0502040204020203" pitchFamily="34" charset="0"/>
            </a:endParaRPr>
          </a:p>
        </p:txBody>
      </p:sp>
      <p:pic>
        <p:nvPicPr>
          <p:cNvPr id="5" name="圖片 4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779" y="1256394"/>
            <a:ext cx="1002875" cy="1363552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70" y="3727938"/>
            <a:ext cx="4775963" cy="24222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270686" y="43114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195" name="圖片 5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633" y="3996711"/>
            <a:ext cx="3292352" cy="178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圖片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299" y="4056362"/>
            <a:ext cx="2223009" cy="1669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01010DF-95A2-2871-DBC8-48786D40E7D1}"/>
              </a:ext>
            </a:extLst>
          </p:cNvPr>
          <p:cNvSpPr/>
          <p:nvPr/>
        </p:nvSpPr>
        <p:spPr>
          <a:xfrm>
            <a:off x="1285131" y="246165"/>
            <a:ext cx="72045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5400" dirty="0"/>
              <a:t>Flame sensor</a:t>
            </a:r>
            <a:r>
              <a:rPr lang="zh-TW" altLang="en-US" sz="5400" dirty="0"/>
              <a:t>功能測試</a:t>
            </a:r>
            <a:endParaRPr lang="en-US" altLang="zh-TW" sz="5400" dirty="0"/>
          </a:p>
        </p:txBody>
      </p:sp>
    </p:spTree>
    <p:extLst>
      <p:ext uri="{BB962C8B-B14F-4D97-AF65-F5344CB8AC3E}">
        <p14:creationId xmlns:p14="http://schemas.microsoft.com/office/powerpoint/2010/main" val="4226791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13B3B0-BFB2-AFFA-74C8-FF9863D9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42619-D13C-4AD6-85EC-540D22427CA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50AF49-30A3-E7F4-2C6D-BBF526D9DFA6}"/>
              </a:ext>
            </a:extLst>
          </p:cNvPr>
          <p:cNvSpPr txBox="1"/>
          <p:nvPr/>
        </p:nvSpPr>
        <p:spPr>
          <a:xfrm>
            <a:off x="1143000" y="352229"/>
            <a:ext cx="3470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POCL3 tube</a:t>
            </a:r>
            <a:r>
              <a:rPr lang="zh-TW" altLang="en-US" sz="4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sz="48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1CCD10D-AC40-02F8-5E11-BF33BA30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1518407"/>
            <a:ext cx="4229100" cy="511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19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B0D617-AB0C-7F99-F4C4-A6F1671A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165" y="1133530"/>
            <a:ext cx="6721070" cy="51142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63F909E-E4DB-1218-CD16-FB0A2CC9F7D5}"/>
              </a:ext>
            </a:extLst>
          </p:cNvPr>
          <p:cNvSpPr txBox="1"/>
          <p:nvPr/>
        </p:nvSpPr>
        <p:spPr>
          <a:xfrm>
            <a:off x="1133061" y="302533"/>
            <a:ext cx="3470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POCL3 </a:t>
            </a:r>
            <a:r>
              <a:rPr lang="zh-TW" altLang="en-US" sz="4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配件  </a:t>
            </a:r>
            <a:endParaRPr lang="en-US" sz="4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20691" y="1463919"/>
            <a:ext cx="5109167" cy="371719"/>
          </a:xfrm>
        </p:spPr>
        <p:txBody>
          <a:bodyPr/>
          <a:lstStyle/>
          <a:p>
            <a:pPr marL="0" lvl="1" indent="0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zh-TW" sz="1800" b="1" dirty="0">
                <a:solidFill>
                  <a:srgbClr val="FF0000"/>
                </a:solidFill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Tube Exhaust Piping</a:t>
            </a:r>
            <a:r>
              <a:rPr lang="zh-TW" altLang="en-US" sz="1800" b="1" dirty="0">
                <a:solidFill>
                  <a:srgbClr val="FF0000"/>
                </a:solidFill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部份之管壁需</a:t>
            </a:r>
            <a:r>
              <a:rPr lang="en-US" altLang="zh-TW" sz="1800" b="1" dirty="0">
                <a:solidFill>
                  <a:srgbClr val="FF0000"/>
                </a:solidFill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&gt;2.5mm</a:t>
            </a:r>
          </a:p>
          <a:p>
            <a:pPr marL="0" lvl="1" indent="0">
              <a:spcBef>
                <a:spcPts val="575"/>
              </a:spcBef>
              <a:buClr>
                <a:schemeClr val="accent1"/>
              </a:buClr>
              <a:buNone/>
            </a:pPr>
            <a:r>
              <a:rPr lang="zh-TW" altLang="en-US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zh-TW" altLang="en-US" sz="2800" dirty="0">
              <a:latin typeface="Bahnschrift" panose="020B0502040204020203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530" y="1948717"/>
            <a:ext cx="31623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042" y="1948717"/>
            <a:ext cx="2814638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單箭頭接點 6"/>
          <p:cNvCxnSpPr>
            <a:endCxn id="10" idx="1"/>
          </p:cNvCxnSpPr>
          <p:nvPr/>
        </p:nvCxnSpPr>
        <p:spPr>
          <a:xfrm>
            <a:off x="7666892" y="4018085"/>
            <a:ext cx="2110153" cy="99414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5719640" y="3924300"/>
            <a:ext cx="1783129" cy="173794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777045" y="4827560"/>
            <a:ext cx="14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T/C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2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917830" y="5662246"/>
            <a:ext cx="125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T/C</a:t>
            </a:r>
            <a:r>
              <a:rPr lang="zh-TW" altLang="en-US" dirty="0"/>
              <a:t>  </a:t>
            </a:r>
            <a:r>
              <a:rPr lang="en-US" altLang="zh-TW" dirty="0"/>
              <a:t>4</a:t>
            </a:r>
            <a:r>
              <a:rPr lang="zh-TW" altLang="en-US" dirty="0"/>
              <a:t>、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1FA0B7-3BF5-B008-D7A6-AE7FC97AAEB1}"/>
              </a:ext>
            </a:extLst>
          </p:cNvPr>
          <p:cNvSpPr txBox="1"/>
          <p:nvPr/>
        </p:nvSpPr>
        <p:spPr>
          <a:xfrm>
            <a:off x="6864697" y="1411776"/>
            <a:ext cx="1993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spcBef>
                <a:spcPts val="575"/>
              </a:spcBef>
              <a:buClr>
                <a:schemeClr val="accent1"/>
              </a:buClr>
              <a:buNone/>
            </a:pPr>
            <a:r>
              <a:rPr lang="zh-TW" altLang="en-US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安裝</a:t>
            </a:r>
            <a:r>
              <a:rPr lang="en-US" altLang="zh-TW" sz="18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Paddle T/C</a:t>
            </a:r>
          </a:p>
        </p:txBody>
      </p:sp>
    </p:spTree>
    <p:extLst>
      <p:ext uri="{BB962C8B-B14F-4D97-AF65-F5344CB8AC3E}">
        <p14:creationId xmlns:p14="http://schemas.microsoft.com/office/powerpoint/2010/main" val="3069637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42" y="1083958"/>
            <a:ext cx="2806475" cy="313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42" y="4387794"/>
            <a:ext cx="2303462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78" y="4387794"/>
            <a:ext cx="2303462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向左箭號 8"/>
          <p:cNvSpPr/>
          <p:nvPr/>
        </p:nvSpPr>
        <p:spPr>
          <a:xfrm>
            <a:off x="5774076" y="5352836"/>
            <a:ext cx="441789" cy="236306"/>
          </a:xfrm>
          <a:prstGeom prst="leftArrow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左箭號 9"/>
          <p:cNvSpPr/>
          <p:nvPr/>
        </p:nvSpPr>
        <p:spPr>
          <a:xfrm rot="19905976">
            <a:off x="3368568" y="5026089"/>
            <a:ext cx="441789" cy="236306"/>
          </a:xfrm>
          <a:prstGeom prst="leftArrow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591914" y="718788"/>
            <a:ext cx="23034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zh-TW" altLang="en-US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裝上</a:t>
            </a:r>
            <a:r>
              <a:rPr lang="en-US" altLang="zh-TW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Injector</a:t>
            </a:r>
          </a:p>
        </p:txBody>
      </p:sp>
      <p:sp>
        <p:nvSpPr>
          <p:cNvPr id="14" name="矩形 13"/>
          <p:cNvSpPr/>
          <p:nvPr/>
        </p:nvSpPr>
        <p:spPr>
          <a:xfrm>
            <a:off x="7972282" y="933322"/>
            <a:ext cx="3272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zh-TW" altLang="en-US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裝上</a:t>
            </a:r>
            <a:r>
              <a:rPr lang="en-US" altLang="zh-TW" sz="20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Trap &amp; Exhaust Piping</a:t>
            </a:r>
          </a:p>
        </p:txBody>
      </p:sp>
      <p:pic>
        <p:nvPicPr>
          <p:cNvPr id="15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914" y="1494998"/>
            <a:ext cx="16192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139" y="1494998"/>
            <a:ext cx="2303463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669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61" y="2330287"/>
            <a:ext cx="345598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511" y="2330287"/>
            <a:ext cx="19431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486" y="2330287"/>
            <a:ext cx="194468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橢圓 8"/>
          <p:cNvSpPr/>
          <p:nvPr/>
        </p:nvSpPr>
        <p:spPr>
          <a:xfrm>
            <a:off x="3499804" y="2742715"/>
            <a:ext cx="421241" cy="308225"/>
          </a:xfrm>
          <a:prstGeom prst="ellipse">
            <a:avLst/>
          </a:prstGeom>
          <a:noFill/>
          <a:ln w="444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082103" y="3165416"/>
            <a:ext cx="421241" cy="308225"/>
          </a:xfrm>
          <a:prstGeom prst="ellipse">
            <a:avLst/>
          </a:prstGeom>
          <a:noFill/>
          <a:ln w="444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585440" y="3239046"/>
            <a:ext cx="421241" cy="308225"/>
          </a:xfrm>
          <a:prstGeom prst="ellipse">
            <a:avLst/>
          </a:prstGeom>
          <a:noFill/>
          <a:ln w="444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493205" y="2770112"/>
            <a:ext cx="421241" cy="308225"/>
          </a:xfrm>
          <a:prstGeom prst="ellipse">
            <a:avLst/>
          </a:prstGeom>
          <a:noFill/>
          <a:ln w="444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082103" y="4850897"/>
            <a:ext cx="231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注意有無斷裂缺角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C16410-C680-2BA6-7539-996A5F0D7B9F}"/>
              </a:ext>
            </a:extLst>
          </p:cNvPr>
          <p:cNvSpPr/>
          <p:nvPr/>
        </p:nvSpPr>
        <p:spPr>
          <a:xfrm>
            <a:off x="4914446" y="1444597"/>
            <a:ext cx="2071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hangingPunct="1"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zh-TW" altLang="en-US" sz="24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裝上</a:t>
            </a:r>
            <a:r>
              <a:rPr lang="en-US" altLang="zh-TW" sz="2400" b="1" dirty="0">
                <a:latin typeface="Bahnschrift" panose="020B0502040204020203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Pedestal</a:t>
            </a:r>
          </a:p>
        </p:txBody>
      </p:sp>
    </p:spTree>
    <p:extLst>
      <p:ext uri="{BB962C8B-B14F-4D97-AF65-F5344CB8AC3E}">
        <p14:creationId xmlns:p14="http://schemas.microsoft.com/office/powerpoint/2010/main" val="303602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579E11-A642-473B-27CF-6B978DB9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4258" y="6184900"/>
            <a:ext cx="609600" cy="457200"/>
          </a:xfrm>
        </p:spPr>
        <p:txBody>
          <a:bodyPr/>
          <a:lstStyle/>
          <a:p>
            <a:pPr>
              <a:defRPr/>
            </a:pPr>
            <a:fld id="{A991F85D-47E0-47FB-8D3F-5A0955AC54FB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pic>
        <p:nvPicPr>
          <p:cNvPr id="3155" name="圖片 3" descr="一張含有 文字, 螢幕擷取畫面, 鮮豔, 平行 的圖片&#10;&#10;自動產生的描述">
            <a:extLst>
              <a:ext uri="{FF2B5EF4-FFF2-40B4-BE49-F238E27FC236}">
                <a16:creationId xmlns:a16="http://schemas.microsoft.com/office/drawing/2014/main" id="{2AEBF349-7590-8B88-9257-41B415E9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210" y="3810"/>
            <a:ext cx="6791325" cy="685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橢圓 3088">
            <a:extLst>
              <a:ext uri="{FF2B5EF4-FFF2-40B4-BE49-F238E27FC236}">
                <a16:creationId xmlns:a16="http://schemas.microsoft.com/office/drawing/2014/main" id="{2E782DFC-07FB-B8A2-64FD-055B4382781A}"/>
              </a:ext>
            </a:extLst>
          </p:cNvPr>
          <p:cNvSpPr/>
          <p:nvPr/>
        </p:nvSpPr>
        <p:spPr>
          <a:xfrm>
            <a:off x="2787136" y="1092835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0" name="橢圓 3089">
            <a:extLst>
              <a:ext uri="{FF2B5EF4-FFF2-40B4-BE49-F238E27FC236}">
                <a16:creationId xmlns:a16="http://schemas.microsoft.com/office/drawing/2014/main" id="{82946E09-14C3-7A54-D686-07A45094A10A}"/>
              </a:ext>
            </a:extLst>
          </p:cNvPr>
          <p:cNvSpPr/>
          <p:nvPr/>
        </p:nvSpPr>
        <p:spPr>
          <a:xfrm>
            <a:off x="2787607" y="1271270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1" name="橢圓 3090">
            <a:extLst>
              <a:ext uri="{FF2B5EF4-FFF2-40B4-BE49-F238E27FC236}">
                <a16:creationId xmlns:a16="http://schemas.microsoft.com/office/drawing/2014/main" id="{99518F98-2881-84E8-A323-4D7ECE0008AB}"/>
              </a:ext>
            </a:extLst>
          </p:cNvPr>
          <p:cNvSpPr/>
          <p:nvPr/>
        </p:nvSpPr>
        <p:spPr>
          <a:xfrm>
            <a:off x="2797190" y="1438592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2" name="橢圓 3091">
            <a:extLst>
              <a:ext uri="{FF2B5EF4-FFF2-40B4-BE49-F238E27FC236}">
                <a16:creationId xmlns:a16="http://schemas.microsoft.com/office/drawing/2014/main" id="{EF962C13-9317-2D82-8D05-68A5137CBE53}"/>
              </a:ext>
            </a:extLst>
          </p:cNvPr>
          <p:cNvSpPr/>
          <p:nvPr/>
        </p:nvSpPr>
        <p:spPr>
          <a:xfrm>
            <a:off x="2795762" y="1628140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3" name="橢圓 3092">
            <a:extLst>
              <a:ext uri="{FF2B5EF4-FFF2-40B4-BE49-F238E27FC236}">
                <a16:creationId xmlns:a16="http://schemas.microsoft.com/office/drawing/2014/main" id="{F8073385-EEA0-BEF2-1B28-1A176241475E}"/>
              </a:ext>
            </a:extLst>
          </p:cNvPr>
          <p:cNvSpPr/>
          <p:nvPr/>
        </p:nvSpPr>
        <p:spPr>
          <a:xfrm>
            <a:off x="2795762" y="1817688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4" name="橢圓 3093">
            <a:extLst>
              <a:ext uri="{FF2B5EF4-FFF2-40B4-BE49-F238E27FC236}">
                <a16:creationId xmlns:a16="http://schemas.microsoft.com/office/drawing/2014/main" id="{E6342A23-5342-F98A-B42A-6A5160F27326}"/>
              </a:ext>
            </a:extLst>
          </p:cNvPr>
          <p:cNvSpPr/>
          <p:nvPr/>
        </p:nvSpPr>
        <p:spPr>
          <a:xfrm>
            <a:off x="2793635" y="2090420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5" name="橢圓 3094">
            <a:extLst>
              <a:ext uri="{FF2B5EF4-FFF2-40B4-BE49-F238E27FC236}">
                <a16:creationId xmlns:a16="http://schemas.microsoft.com/office/drawing/2014/main" id="{DD73BFF4-8B7F-F79C-F6C4-7D0B090B0E66}"/>
              </a:ext>
            </a:extLst>
          </p:cNvPr>
          <p:cNvSpPr/>
          <p:nvPr/>
        </p:nvSpPr>
        <p:spPr>
          <a:xfrm>
            <a:off x="2802261" y="2266633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6" name="橢圓 3095">
            <a:extLst>
              <a:ext uri="{FF2B5EF4-FFF2-40B4-BE49-F238E27FC236}">
                <a16:creationId xmlns:a16="http://schemas.microsoft.com/office/drawing/2014/main" id="{F339FCF0-8E00-7A93-48C9-5B3641F7B50C}"/>
              </a:ext>
            </a:extLst>
          </p:cNvPr>
          <p:cNvSpPr/>
          <p:nvPr/>
        </p:nvSpPr>
        <p:spPr>
          <a:xfrm>
            <a:off x="2803160" y="2435224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7" name="橢圓 3096">
            <a:extLst>
              <a:ext uri="{FF2B5EF4-FFF2-40B4-BE49-F238E27FC236}">
                <a16:creationId xmlns:a16="http://schemas.microsoft.com/office/drawing/2014/main" id="{B0013CC5-277D-6FD1-2291-7D89F0F05A0E}"/>
              </a:ext>
            </a:extLst>
          </p:cNvPr>
          <p:cNvSpPr/>
          <p:nvPr/>
        </p:nvSpPr>
        <p:spPr>
          <a:xfrm>
            <a:off x="2802525" y="2601593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99" name="橢圓 3098">
            <a:extLst>
              <a:ext uri="{FF2B5EF4-FFF2-40B4-BE49-F238E27FC236}">
                <a16:creationId xmlns:a16="http://schemas.microsoft.com/office/drawing/2014/main" id="{0AF3B237-DF9F-CC8B-EF2B-12DDEAF577EC}"/>
              </a:ext>
            </a:extLst>
          </p:cNvPr>
          <p:cNvSpPr/>
          <p:nvPr/>
        </p:nvSpPr>
        <p:spPr>
          <a:xfrm>
            <a:off x="4383695" y="219551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00" name="橢圓 3099">
            <a:extLst>
              <a:ext uri="{FF2B5EF4-FFF2-40B4-BE49-F238E27FC236}">
                <a16:creationId xmlns:a16="http://schemas.microsoft.com/office/drawing/2014/main" id="{9186CED0-263F-28F4-AE5E-95AC97D93568}"/>
              </a:ext>
            </a:extLst>
          </p:cNvPr>
          <p:cNvSpPr/>
          <p:nvPr/>
        </p:nvSpPr>
        <p:spPr>
          <a:xfrm>
            <a:off x="7155787" y="221666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04" name="橢圓 3103">
            <a:extLst>
              <a:ext uri="{FF2B5EF4-FFF2-40B4-BE49-F238E27FC236}">
                <a16:creationId xmlns:a16="http://schemas.microsoft.com/office/drawing/2014/main" id="{40BEF30D-5012-87C2-C15F-C5410E0DA7E5}"/>
              </a:ext>
            </a:extLst>
          </p:cNvPr>
          <p:cNvSpPr/>
          <p:nvPr/>
        </p:nvSpPr>
        <p:spPr>
          <a:xfrm>
            <a:off x="5319050" y="219550"/>
            <a:ext cx="168910" cy="178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05" name="文字方塊 1">
            <a:extLst>
              <a:ext uri="{FF2B5EF4-FFF2-40B4-BE49-F238E27FC236}">
                <a16:creationId xmlns:a16="http://schemas.microsoft.com/office/drawing/2014/main" id="{7437ED83-706D-F627-9274-3B2F92E25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605" y="142875"/>
            <a:ext cx="63182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 Light" panose="020F0302020204030204" pitchFamily="34" charset="0"/>
              </a:rPr>
              <a:t>熟練</a:t>
            </a: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06" name="Text Box 100">
            <a:extLst>
              <a:ext uri="{FF2B5EF4-FFF2-40B4-BE49-F238E27FC236}">
                <a16:creationId xmlns:a16="http://schemas.microsoft.com/office/drawing/2014/main" id="{054AA888-2D73-8AA4-D978-25C8EB989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7955" y="142875"/>
            <a:ext cx="1747837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 Light" panose="020F0302020204030204" pitchFamily="34" charset="0"/>
              </a:rPr>
              <a:t>尚可需多加練習</a:t>
            </a: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07" name="Text Box 102">
            <a:extLst>
              <a:ext uri="{FF2B5EF4-FFF2-40B4-BE49-F238E27FC236}">
                <a16:creationId xmlns:a16="http://schemas.microsoft.com/office/drawing/2014/main" id="{93EE4570-342F-8970-6E23-6FD70E957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692" y="146050"/>
            <a:ext cx="174783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 Light" panose="020F0302020204030204" pitchFamily="34" charset="0"/>
              </a:rPr>
              <a:t>有待加強</a:t>
            </a: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08" name="橢圓 3107">
            <a:extLst>
              <a:ext uri="{FF2B5EF4-FFF2-40B4-BE49-F238E27FC236}">
                <a16:creationId xmlns:a16="http://schemas.microsoft.com/office/drawing/2014/main" id="{42F0E13F-DB75-F27B-CD25-77F07C58FD48}"/>
              </a:ext>
            </a:extLst>
          </p:cNvPr>
          <p:cNvSpPr/>
          <p:nvPr/>
        </p:nvSpPr>
        <p:spPr>
          <a:xfrm>
            <a:off x="2813469" y="3768405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09" name="橢圓 3108">
            <a:extLst>
              <a:ext uri="{FF2B5EF4-FFF2-40B4-BE49-F238E27FC236}">
                <a16:creationId xmlns:a16="http://schemas.microsoft.com/office/drawing/2014/main" id="{75D5A25C-8A8F-5B7D-B5CB-0F0C617E584C}"/>
              </a:ext>
            </a:extLst>
          </p:cNvPr>
          <p:cNvSpPr/>
          <p:nvPr/>
        </p:nvSpPr>
        <p:spPr>
          <a:xfrm>
            <a:off x="2813469" y="3944454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10" name="橢圓 3109">
            <a:extLst>
              <a:ext uri="{FF2B5EF4-FFF2-40B4-BE49-F238E27FC236}">
                <a16:creationId xmlns:a16="http://schemas.microsoft.com/office/drawing/2014/main" id="{FBD4F2CE-51D2-1EAB-04D9-8A7B5F689227}"/>
              </a:ext>
            </a:extLst>
          </p:cNvPr>
          <p:cNvSpPr/>
          <p:nvPr/>
        </p:nvSpPr>
        <p:spPr>
          <a:xfrm>
            <a:off x="2815523" y="4111774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14" name="橢圓 3113">
            <a:extLst>
              <a:ext uri="{FF2B5EF4-FFF2-40B4-BE49-F238E27FC236}">
                <a16:creationId xmlns:a16="http://schemas.microsoft.com/office/drawing/2014/main" id="{E31BD74E-7838-F677-F34F-A1EAA58AF853}"/>
              </a:ext>
            </a:extLst>
          </p:cNvPr>
          <p:cNvSpPr/>
          <p:nvPr/>
        </p:nvSpPr>
        <p:spPr>
          <a:xfrm>
            <a:off x="2818260" y="5150167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15" name="橢圓 3114">
            <a:extLst>
              <a:ext uri="{FF2B5EF4-FFF2-40B4-BE49-F238E27FC236}">
                <a16:creationId xmlns:a16="http://schemas.microsoft.com/office/drawing/2014/main" id="{6FE49011-E388-3B17-7502-2D4C3A6C2EAF}"/>
              </a:ext>
            </a:extLst>
          </p:cNvPr>
          <p:cNvSpPr/>
          <p:nvPr/>
        </p:nvSpPr>
        <p:spPr>
          <a:xfrm>
            <a:off x="2825296" y="5330190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19" name="橢圓 3118">
            <a:extLst>
              <a:ext uri="{FF2B5EF4-FFF2-40B4-BE49-F238E27FC236}">
                <a16:creationId xmlns:a16="http://schemas.microsoft.com/office/drawing/2014/main" id="{F8630EDC-9067-43C0-57B8-00E64F5F96E5}"/>
              </a:ext>
            </a:extLst>
          </p:cNvPr>
          <p:cNvSpPr/>
          <p:nvPr/>
        </p:nvSpPr>
        <p:spPr>
          <a:xfrm>
            <a:off x="2822994" y="6291982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23" name="橢圓 3122">
            <a:extLst>
              <a:ext uri="{FF2B5EF4-FFF2-40B4-BE49-F238E27FC236}">
                <a16:creationId xmlns:a16="http://schemas.microsoft.com/office/drawing/2014/main" id="{E1437D13-F925-D72A-1D3A-467FD1932D3D}"/>
              </a:ext>
            </a:extLst>
          </p:cNvPr>
          <p:cNvSpPr/>
          <p:nvPr/>
        </p:nvSpPr>
        <p:spPr>
          <a:xfrm>
            <a:off x="2822994" y="3450905"/>
            <a:ext cx="168910" cy="178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24" name="Rectangle 119">
            <a:extLst>
              <a:ext uri="{FF2B5EF4-FFF2-40B4-BE49-F238E27FC236}">
                <a16:creationId xmlns:a16="http://schemas.microsoft.com/office/drawing/2014/main" id="{8A1F33AB-AC21-7404-D915-FAE859766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017" y="-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25" name="Rectangle 123">
            <a:extLst>
              <a:ext uri="{FF2B5EF4-FFF2-40B4-BE49-F238E27FC236}">
                <a16:creationId xmlns:a16="http://schemas.microsoft.com/office/drawing/2014/main" id="{8D470D74-0397-EBDE-8ECE-06156D2E9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017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B594EA-5571-692C-BC6A-CBBC09BCA164}"/>
              </a:ext>
            </a:extLst>
          </p:cNvPr>
          <p:cNvSpPr/>
          <p:nvPr/>
        </p:nvSpPr>
        <p:spPr>
          <a:xfrm>
            <a:off x="2806413" y="5931927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3A912C0-C266-C494-1E1C-1AFE9F11B130}"/>
              </a:ext>
            </a:extLst>
          </p:cNvPr>
          <p:cNvSpPr/>
          <p:nvPr/>
        </p:nvSpPr>
        <p:spPr>
          <a:xfrm>
            <a:off x="2815040" y="5778023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2AE8518-6B3C-761C-5183-0BE4F8D985BB}"/>
              </a:ext>
            </a:extLst>
          </p:cNvPr>
          <p:cNvSpPr/>
          <p:nvPr/>
        </p:nvSpPr>
        <p:spPr>
          <a:xfrm>
            <a:off x="2811509" y="6110511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31505B58-7F69-60DF-6E62-0CEA58AEAE04}"/>
              </a:ext>
            </a:extLst>
          </p:cNvPr>
          <p:cNvSpPr/>
          <p:nvPr/>
        </p:nvSpPr>
        <p:spPr>
          <a:xfrm>
            <a:off x="2802525" y="4461891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4DEE72B-1EE6-9840-000C-26F846498B16}"/>
              </a:ext>
            </a:extLst>
          </p:cNvPr>
          <p:cNvSpPr/>
          <p:nvPr/>
        </p:nvSpPr>
        <p:spPr>
          <a:xfrm>
            <a:off x="2802525" y="4635493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8430549-65FD-63B8-952D-B5A6E15E30F2}"/>
              </a:ext>
            </a:extLst>
          </p:cNvPr>
          <p:cNvSpPr/>
          <p:nvPr/>
        </p:nvSpPr>
        <p:spPr>
          <a:xfrm>
            <a:off x="2811509" y="4809095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5991638-8191-A431-1B79-A4DEC91D9856}"/>
              </a:ext>
            </a:extLst>
          </p:cNvPr>
          <p:cNvSpPr/>
          <p:nvPr/>
        </p:nvSpPr>
        <p:spPr>
          <a:xfrm>
            <a:off x="2811509" y="2902736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8845029-3C58-A833-2060-D182EDD6FBA0}"/>
              </a:ext>
            </a:extLst>
          </p:cNvPr>
          <p:cNvSpPr/>
          <p:nvPr/>
        </p:nvSpPr>
        <p:spPr>
          <a:xfrm>
            <a:off x="2808282" y="3076338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D5DA413-5666-43E0-CA77-6BAB9F50F06B}"/>
              </a:ext>
            </a:extLst>
          </p:cNvPr>
          <p:cNvSpPr/>
          <p:nvPr/>
        </p:nvSpPr>
        <p:spPr>
          <a:xfrm>
            <a:off x="2811151" y="3263265"/>
            <a:ext cx="168910" cy="1784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98A465-718D-C02A-FD90-8DA7724C0486}"/>
              </a:ext>
            </a:extLst>
          </p:cNvPr>
          <p:cNvSpPr/>
          <p:nvPr/>
        </p:nvSpPr>
        <p:spPr>
          <a:xfrm>
            <a:off x="2802400" y="6463665"/>
            <a:ext cx="168910" cy="178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79F397D-3151-DC2B-3084-749AEC5F2E97}"/>
              </a:ext>
            </a:extLst>
          </p:cNvPr>
          <p:cNvSpPr/>
          <p:nvPr/>
        </p:nvSpPr>
        <p:spPr>
          <a:xfrm>
            <a:off x="2806720" y="6642100"/>
            <a:ext cx="168910" cy="178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F73D94F-C812-1452-1250-E9097C727594}"/>
              </a:ext>
            </a:extLst>
          </p:cNvPr>
          <p:cNvSpPr/>
          <p:nvPr/>
        </p:nvSpPr>
        <p:spPr>
          <a:xfrm>
            <a:off x="2825296" y="5505249"/>
            <a:ext cx="168910" cy="1784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37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1">
            <a:extLst>
              <a:ext uri="{FF2B5EF4-FFF2-40B4-BE49-F238E27FC236}">
                <a16:creationId xmlns:a16="http://schemas.microsoft.com/office/drawing/2014/main" id="{692D73E6-E221-257E-17F2-53B23C7199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4B716D-19B4-4083-9EF7-96DD20A15ACD}" type="slidenum">
              <a:rPr lang="zh-TW" altLang="en-US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zh-TW" altLang="en-US" sz="140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E963379-95FD-37E0-9BA3-2322ABA67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82488"/>
              </p:ext>
            </p:extLst>
          </p:nvPr>
        </p:nvGraphicFramePr>
        <p:xfrm>
          <a:off x="1048624" y="783762"/>
          <a:ext cx="10050012" cy="58837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5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0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0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267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種類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進度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備註</a:t>
                      </a:r>
                      <a:endParaRPr lang="en-US" sz="1800" dirty="0"/>
                    </a:p>
                  </a:txBody>
                  <a:tcPr marT="45714" marB="45714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LP-T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SPM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LP-N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QPM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YPM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可獨立完成，須注意細節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POCL3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可獨立完成，須注意細節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BPM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可獨立完成，須注意細節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WSIX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GRD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標楷體"/>
                          <a:cs typeface="+mn-cs"/>
                        </a:rPr>
                        <a:t>100%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標楷體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可獨立完成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0267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RTP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25PM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0%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沒碰過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C4CA7A2-7224-73E3-60DE-BF3C65648D1B}"/>
              </a:ext>
            </a:extLst>
          </p:cNvPr>
          <p:cNvSpPr txBox="1"/>
          <p:nvPr/>
        </p:nvSpPr>
        <p:spPr bwMode="auto">
          <a:xfrm>
            <a:off x="2345985" y="75876"/>
            <a:ext cx="78155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buFont typeface="Wingdings 2" panose="05020102010507070707" pitchFamily="18" charset="2"/>
              <a:buNone/>
            </a:pPr>
            <a:r>
              <a:rPr kumimoji="0" lang="zh-TW" altLang="en-US" sz="4000" b="1" dirty="0">
                <a:latin typeface="+mj-ea"/>
                <a:ea typeface="+mj-ea"/>
              </a:rPr>
              <a:t>進度表</a:t>
            </a:r>
            <a:endParaRPr kumimoji="0" lang="en-US" sz="40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頁尾版面配置區 1">
            <a:extLst>
              <a:ext uri="{FF2B5EF4-FFF2-40B4-BE49-F238E27FC236}">
                <a16:creationId xmlns:a16="http://schemas.microsoft.com/office/drawing/2014/main" id="{74233E09-11AD-86E1-CEEB-9327A3BBEB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14800" y="3055939"/>
            <a:ext cx="3962400" cy="74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4800" b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~Ending~</a:t>
            </a:r>
          </a:p>
        </p:txBody>
      </p:sp>
      <p:sp>
        <p:nvSpPr>
          <p:cNvPr id="24579" name="投影片編號版面配置區 2">
            <a:extLst>
              <a:ext uri="{FF2B5EF4-FFF2-40B4-BE49-F238E27FC236}">
                <a16:creationId xmlns:a16="http://schemas.microsoft.com/office/drawing/2014/main" id="{941BA09D-0468-E5AF-42C5-5B95A381D1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EF569CDB-468C-4A72-B29E-58FC31A14B70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19</a:t>
            </a:fld>
            <a:endParaRPr kumimoji="0" lang="zh-TW" altLang="en-US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2FEE92D0-4D5D-5396-1EE0-2AED1E8D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報告內容</a:t>
            </a:r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4813D479-8C75-6C8A-D2D6-76560027E02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3200" dirty="0">
                <a:latin typeface="+mj-lt"/>
                <a:ea typeface="+mj-ea"/>
              </a:rPr>
              <a:t>一、兩週內學習內容</a:t>
            </a:r>
            <a:endParaRPr lang="en-US" altLang="zh-TW" sz="3200" dirty="0">
              <a:latin typeface="+mj-lt"/>
              <a:ea typeface="+mj-ea"/>
            </a:endParaRPr>
          </a:p>
          <a:p>
            <a:pPr>
              <a:defRPr/>
            </a:pPr>
            <a:r>
              <a:rPr lang="zh-TW" altLang="en-US" sz="3200" dirty="0">
                <a:latin typeface="+mj-lt"/>
                <a:ea typeface="+mj-ea"/>
              </a:rPr>
              <a:t>二、</a:t>
            </a:r>
            <a:r>
              <a:rPr lang="en-US" altLang="zh-TW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AP</a:t>
            </a:r>
            <a:r>
              <a:rPr lang="zh-TW" alt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altLang="zh-TW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OX</a:t>
            </a:r>
            <a:r>
              <a:rPr lang="zh-TW" alt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en-US" altLang="zh-TW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PM</a:t>
            </a:r>
            <a:r>
              <a:rPr lang="zh-TW" altLang="en-US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時機</a:t>
            </a:r>
            <a:endParaRPr kumimoji="0" lang="en-US" sz="3200" dirty="0">
              <a:latin typeface="+mj-lt"/>
              <a:ea typeface="+mj-ea"/>
            </a:endParaRPr>
          </a:p>
          <a:p>
            <a:pPr>
              <a:defRPr/>
            </a:pPr>
            <a:r>
              <a:rPr lang="zh-TW" altLang="en-US" sz="3200" dirty="0">
                <a:latin typeface="+mj-lt"/>
                <a:ea typeface="+mj-ea"/>
              </a:rPr>
              <a:t>三、</a:t>
            </a:r>
            <a:r>
              <a:rPr lang="en-US" altLang="zh-TW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OXIDE PM</a:t>
            </a:r>
            <a:endParaRPr lang="en-US" altLang="zh-TW" sz="3200" dirty="0">
              <a:latin typeface="+mj-lt"/>
              <a:ea typeface="+mj-ea"/>
            </a:endParaRPr>
          </a:p>
          <a:p>
            <a:pPr>
              <a:defRPr/>
            </a:pPr>
            <a:r>
              <a:rPr lang="zh-TW" altLang="en-US" sz="3200" dirty="0">
                <a:latin typeface="+mj-lt"/>
                <a:ea typeface="+mj-ea"/>
              </a:rPr>
              <a:t>四、</a:t>
            </a:r>
            <a:r>
              <a:rPr lang="en-US" altLang="zh-TW" sz="32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POCL3 PM</a:t>
            </a:r>
            <a:endParaRPr lang="en-US" altLang="zh-TW" sz="3200" dirty="0">
              <a:latin typeface="+mj-lt"/>
              <a:ea typeface="+mj-ea"/>
            </a:endParaRPr>
          </a:p>
          <a:p>
            <a:pPr marL="0" indent="0">
              <a:buNone/>
              <a:defRPr/>
            </a:pPr>
            <a:endParaRPr lang="en-US" altLang="zh-TW" sz="2800" dirty="0">
              <a:latin typeface="+mj-ea"/>
              <a:ea typeface="+mj-ea"/>
            </a:endParaRPr>
          </a:p>
          <a:p>
            <a:pPr marL="0" indent="0">
              <a:buNone/>
              <a:defRPr/>
            </a:pPr>
            <a:endParaRPr lang="en-US" altLang="zh-TW" sz="2800" dirty="0">
              <a:latin typeface="+mj-ea"/>
              <a:ea typeface="+mj-ea"/>
            </a:endParaRPr>
          </a:p>
          <a:p>
            <a:pPr>
              <a:defRPr/>
            </a:pPr>
            <a:endParaRPr lang="en-US" altLang="zh-TW" sz="2800" dirty="0">
              <a:latin typeface="+mj-ea"/>
              <a:ea typeface="+mj-ea"/>
            </a:endParaRPr>
          </a:p>
        </p:txBody>
      </p:sp>
      <p:sp>
        <p:nvSpPr>
          <p:cNvPr id="2" name="投影片編號版面配置區 2">
            <a:extLst>
              <a:ext uri="{FF2B5EF4-FFF2-40B4-BE49-F238E27FC236}">
                <a16:creationId xmlns:a16="http://schemas.microsoft.com/office/drawing/2014/main" id="{E9B7D680-B817-FD97-EE24-006B8B88AAD6}"/>
              </a:ext>
            </a:extLst>
          </p:cNvPr>
          <p:cNvSpPr txBox="1">
            <a:spLocks/>
          </p:cNvSpPr>
          <p:nvPr/>
        </p:nvSpPr>
        <p:spPr bwMode="auto">
          <a:xfrm>
            <a:off x="304800" y="6238875"/>
            <a:ext cx="609600" cy="457200"/>
          </a:xfrm>
          <a:prstGeom prst="ellipse">
            <a:avLst/>
          </a:prstGeom>
          <a:solidFill>
            <a:schemeClr val="accent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1" sz="14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dirty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4</a:t>
            </a:r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46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2">
            <a:extLst>
              <a:ext uri="{FF2B5EF4-FFF2-40B4-BE49-F238E27FC236}">
                <a16:creationId xmlns:a16="http://schemas.microsoft.com/office/drawing/2014/main" id="{3F4C9F6C-26F0-5BB1-E009-01A973B0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fld id="{7DEE56B9-7A52-44E9-BA47-A11447FC79AA}" type="slidenum">
              <a:rPr kumimoji="0" lang="zh-TW" altLang="en-US" smtClean="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</a:t>
            </a:fld>
            <a:endParaRPr kumimoji="0" lang="zh-TW" altLang="en-US" dirty="0">
              <a:solidFill>
                <a:srgbClr val="FFFFFF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304" name="TextBox 2">
            <a:extLst>
              <a:ext uri="{FF2B5EF4-FFF2-40B4-BE49-F238E27FC236}">
                <a16:creationId xmlns:a16="http://schemas.microsoft.com/office/drawing/2014/main" id="{4B45DB9C-8C79-DB98-423D-45DA79D5A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1688" y="3929064"/>
            <a:ext cx="432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2024.06.03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~</a:t>
            </a:r>
            <a:r>
              <a:rPr lang="zh-TW" altLang="en-US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2024.06.14</a:t>
            </a:r>
            <a:endParaRPr lang="zh-TW" altLang="en-US" sz="280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794E7C-4C19-67EB-C198-C9B7DB9AA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271234"/>
              </p:ext>
            </p:extLst>
          </p:nvPr>
        </p:nvGraphicFramePr>
        <p:xfrm>
          <a:off x="706875" y="1152364"/>
          <a:ext cx="11167353" cy="4874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764">
                  <a:extLst>
                    <a:ext uri="{9D8B030D-6E8A-4147-A177-3AD203B41FA5}">
                      <a16:colId xmlns:a16="http://schemas.microsoft.com/office/drawing/2014/main" val="499691193"/>
                    </a:ext>
                  </a:extLst>
                </a:gridCol>
                <a:gridCol w="3534357">
                  <a:extLst>
                    <a:ext uri="{9D8B030D-6E8A-4147-A177-3AD203B41FA5}">
                      <a16:colId xmlns:a16="http://schemas.microsoft.com/office/drawing/2014/main" val="2763126434"/>
                    </a:ext>
                  </a:extLst>
                </a:gridCol>
                <a:gridCol w="2898476">
                  <a:extLst>
                    <a:ext uri="{9D8B030D-6E8A-4147-A177-3AD203B41FA5}">
                      <a16:colId xmlns:a16="http://schemas.microsoft.com/office/drawing/2014/main" val="1514208284"/>
                    </a:ext>
                  </a:extLst>
                </a:gridCol>
                <a:gridCol w="2902756">
                  <a:extLst>
                    <a:ext uri="{9D8B030D-6E8A-4147-A177-3AD203B41FA5}">
                      <a16:colId xmlns:a16="http://schemas.microsoft.com/office/drawing/2014/main" val="3810114816"/>
                    </a:ext>
                  </a:extLst>
                </a:gridCol>
              </a:tblGrid>
              <a:tr h="5169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日期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課程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機台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內容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32660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2024/11/18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跟值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26244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2024/11/19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跟值</a:t>
                      </a:r>
                      <a:endParaRPr kumimoji="0"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149379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2024/11/20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值班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53667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2024/11/21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值班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33930"/>
                  </a:ext>
                </a:extLst>
              </a:tr>
              <a:tr h="4343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2024/11/22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標楷體"/>
                        <a:ea typeface="標楷體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值班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1825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2024/11/25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值班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974424"/>
                  </a:ext>
                </a:extLst>
              </a:tr>
              <a:tr h="465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值班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029885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2024/11/27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值班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531898"/>
                  </a:ext>
                </a:extLst>
              </a:tr>
              <a:tr h="419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2024/11/28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標楷體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F24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值班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16339"/>
                  </a:ext>
                </a:extLst>
              </a:tr>
              <a:tr h="483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2024/11/29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標楷體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值班</a:t>
                      </a:r>
                      <a:endParaRPr kumimoji="0" lang="en-US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52506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7FB39DBB-7EAD-5FEF-E52C-AE0C297FC1CD}"/>
              </a:ext>
            </a:extLst>
          </p:cNvPr>
          <p:cNvSpPr txBox="1"/>
          <p:nvPr/>
        </p:nvSpPr>
        <p:spPr bwMode="auto">
          <a:xfrm>
            <a:off x="1810964" y="400544"/>
            <a:ext cx="89591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3600" dirty="0">
                <a:latin typeface="+mj-ea"/>
                <a:ea typeface="+mj-ea"/>
              </a:rPr>
              <a:t>兩週內學習內容</a:t>
            </a:r>
            <a:endParaRPr lang="en-US" altLang="zh-TW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667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02547" y="1048598"/>
            <a:ext cx="43869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</a:t>
            </a:r>
            <a:r>
              <a:rPr lang="zh-TW" alt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OX</a:t>
            </a:r>
            <a:r>
              <a:rPr lang="zh-TW" alt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PM</a:t>
            </a:r>
            <a:r>
              <a:rPr lang="zh-TW" alt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時機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13B5697-B2E9-58D0-0674-0EF675BAC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993696"/>
              </p:ext>
            </p:extLst>
          </p:nvPr>
        </p:nvGraphicFramePr>
        <p:xfrm>
          <a:off x="973124" y="2609517"/>
          <a:ext cx="10662405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7946">
                  <a:extLst>
                    <a:ext uri="{9D8B030D-6E8A-4147-A177-3AD203B41FA5}">
                      <a16:colId xmlns:a16="http://schemas.microsoft.com/office/drawing/2014/main" val="2221991957"/>
                    </a:ext>
                  </a:extLst>
                </a:gridCol>
                <a:gridCol w="2648153">
                  <a:extLst>
                    <a:ext uri="{9D8B030D-6E8A-4147-A177-3AD203B41FA5}">
                      <a16:colId xmlns:a16="http://schemas.microsoft.com/office/drawing/2014/main" val="2659661585"/>
                    </a:ext>
                  </a:extLst>
                </a:gridCol>
                <a:gridCol w="2648153">
                  <a:extLst>
                    <a:ext uri="{9D8B030D-6E8A-4147-A177-3AD203B41FA5}">
                      <a16:colId xmlns:a16="http://schemas.microsoft.com/office/drawing/2014/main" val="2386446514"/>
                    </a:ext>
                  </a:extLst>
                </a:gridCol>
                <a:gridCol w="2648153">
                  <a:extLst>
                    <a:ext uri="{9D8B030D-6E8A-4147-A177-3AD203B41FA5}">
                      <a16:colId xmlns:a16="http://schemas.microsoft.com/office/drawing/2014/main" val="3489252363"/>
                    </a:ext>
                  </a:extLst>
                </a:gridCol>
              </a:tblGrid>
              <a:tr h="476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DRY</a:t>
                      </a:r>
                      <a:r>
                        <a:rPr lang="zh-TW" altLang="en-US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Oxide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WET</a:t>
                      </a:r>
                      <a:r>
                        <a:rPr lang="zh-TW" altLang="en-US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Oxide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POCL3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ALLOY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987154"/>
                  </a:ext>
                </a:extLst>
              </a:tr>
              <a:tr h="8233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/>
                        <a:t>一年</a:t>
                      </a:r>
                      <a:r>
                        <a:rPr lang="en-US" altLang="zh-TW" sz="2800" b="1" dirty="0"/>
                        <a:t>±3</a:t>
                      </a:r>
                      <a:r>
                        <a:rPr lang="zh-TW" altLang="en-US" sz="2800" b="1" dirty="0"/>
                        <a:t>個月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/>
                        <a:t>一年</a:t>
                      </a:r>
                      <a:r>
                        <a:rPr lang="en-US" altLang="zh-TW" sz="2800" b="1" dirty="0"/>
                        <a:t>±3</a:t>
                      </a:r>
                      <a:r>
                        <a:rPr lang="zh-TW" altLang="en-US" sz="2800" b="1" dirty="0"/>
                        <a:t>個月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/>
                        <a:t>200±20RUN</a:t>
                      </a:r>
                      <a:endParaRPr lang="zh-TW" altLang="en-US" sz="2800" b="1" dirty="0"/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/>
                        <a:t>一年</a:t>
                      </a:r>
                      <a:r>
                        <a:rPr lang="en-US" altLang="zh-TW" sz="2800" b="1" dirty="0"/>
                        <a:t>±3</a:t>
                      </a:r>
                      <a:r>
                        <a:rPr lang="zh-TW" altLang="en-US" sz="2800" b="1" dirty="0"/>
                        <a:t>個月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97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14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32">
            <a:extLst>
              <a:ext uri="{FF2B5EF4-FFF2-40B4-BE49-F238E27FC236}">
                <a16:creationId xmlns:a16="http://schemas.microsoft.com/office/drawing/2014/main" id="{F2AD28A8-AF44-4B0C-8C21-3CCAE701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22" y="2021745"/>
            <a:ext cx="3249859" cy="4428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43C1855A-A2DD-6845-6A05-CB0BB768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99" y="2021745"/>
            <a:ext cx="3252012" cy="4428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AA8FF2C-B4FD-F95A-9A68-4CC401D167EE}"/>
              </a:ext>
            </a:extLst>
          </p:cNvPr>
          <p:cNvSpPr txBox="1"/>
          <p:nvPr/>
        </p:nvSpPr>
        <p:spPr>
          <a:xfrm>
            <a:off x="785981" y="169074"/>
            <a:ext cx="41299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b="1" dirty="0"/>
              <a:t>OXIDE</a:t>
            </a:r>
            <a:r>
              <a:rPr lang="zh-TW" altLang="en-US" sz="4400" b="1" dirty="0"/>
              <a:t> </a:t>
            </a:r>
            <a:r>
              <a:rPr lang="en-US" altLang="zh-TW" sz="4400" b="1" dirty="0"/>
              <a:t>tube</a:t>
            </a:r>
            <a:r>
              <a:rPr lang="zh-TW" altLang="en-US" sz="4400" b="1" dirty="0"/>
              <a:t>  </a:t>
            </a:r>
            <a:endParaRPr lang="en-US" sz="4400" dirty="0"/>
          </a:p>
        </p:txBody>
      </p:sp>
      <p:sp>
        <p:nvSpPr>
          <p:cNvPr id="5" name="圓角矩形 9">
            <a:extLst>
              <a:ext uri="{FF2B5EF4-FFF2-40B4-BE49-F238E27FC236}">
                <a16:creationId xmlns:a16="http://schemas.microsoft.com/office/drawing/2014/main" id="{37734694-AA0A-CF1B-918F-F2FF38B338A3}"/>
              </a:ext>
            </a:extLst>
          </p:cNvPr>
          <p:cNvSpPr/>
          <p:nvPr/>
        </p:nvSpPr>
        <p:spPr>
          <a:xfrm>
            <a:off x="7549724" y="989642"/>
            <a:ext cx="2329962" cy="993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有</a:t>
            </a:r>
            <a:r>
              <a:rPr lang="en-US" altLang="zh-TW" dirty="0"/>
              <a:t>T/C</a:t>
            </a:r>
            <a:endParaRPr lang="zh-TW" altLang="en-US" dirty="0"/>
          </a:p>
        </p:txBody>
      </p:sp>
      <p:sp>
        <p:nvSpPr>
          <p:cNvPr id="6" name="圓角矩形 10">
            <a:extLst>
              <a:ext uri="{FF2B5EF4-FFF2-40B4-BE49-F238E27FC236}">
                <a16:creationId xmlns:a16="http://schemas.microsoft.com/office/drawing/2014/main" id="{3B31531A-59E8-2C8C-3B14-64483DABA591}"/>
              </a:ext>
            </a:extLst>
          </p:cNvPr>
          <p:cNvSpPr/>
          <p:nvPr/>
        </p:nvSpPr>
        <p:spPr>
          <a:xfrm>
            <a:off x="3090770" y="989643"/>
            <a:ext cx="2329962" cy="993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無</a:t>
            </a:r>
            <a:r>
              <a:rPr lang="en-US" altLang="zh-TW" dirty="0"/>
              <a:t>T/C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794190-69B5-B1D4-CAFA-84CBF502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42619-D13C-4AD6-85EC-540D22427CA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ED6CB20-188F-6F17-3C8C-A08EB66DC830}"/>
              </a:ext>
            </a:extLst>
          </p:cNvPr>
          <p:cNvSpPr txBox="1"/>
          <p:nvPr/>
        </p:nvSpPr>
        <p:spPr>
          <a:xfrm>
            <a:off x="764326" y="181631"/>
            <a:ext cx="30526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b="1" dirty="0"/>
              <a:t>OXIDE</a:t>
            </a:r>
            <a:r>
              <a:rPr lang="zh-TW" altLang="en-US" sz="4400" b="1" dirty="0"/>
              <a:t> 配件  </a:t>
            </a:r>
            <a:endParaRPr 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05415B-C73D-9F25-D4FB-AA5AC486D85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198" y="1369106"/>
            <a:ext cx="2682674" cy="20120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1331A50-68F2-32A6-A433-1FCA85E7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71" y="1176585"/>
            <a:ext cx="4489443" cy="2419688"/>
          </a:xfrm>
          <a:prstGeom prst="rect">
            <a:avLst/>
          </a:prstGeom>
        </p:spPr>
      </p:pic>
      <p:sp>
        <p:nvSpPr>
          <p:cNvPr id="7" name="圓角矩形 10">
            <a:extLst>
              <a:ext uri="{FF2B5EF4-FFF2-40B4-BE49-F238E27FC236}">
                <a16:creationId xmlns:a16="http://schemas.microsoft.com/office/drawing/2014/main" id="{B6CB4128-8796-4A7D-9DA0-2E000FF55C49}"/>
              </a:ext>
            </a:extLst>
          </p:cNvPr>
          <p:cNvSpPr/>
          <p:nvPr/>
        </p:nvSpPr>
        <p:spPr>
          <a:xfrm>
            <a:off x="764326" y="3775146"/>
            <a:ext cx="1635853" cy="5882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TORCH</a:t>
            </a:r>
            <a:endParaRPr lang="zh-TW" altLang="en-US" dirty="0"/>
          </a:p>
        </p:txBody>
      </p:sp>
      <p:sp>
        <p:nvSpPr>
          <p:cNvPr id="8" name="圓角矩形 10">
            <a:extLst>
              <a:ext uri="{FF2B5EF4-FFF2-40B4-BE49-F238E27FC236}">
                <a16:creationId xmlns:a16="http://schemas.microsoft.com/office/drawing/2014/main" id="{D674CB90-77C4-9B13-BA5C-0B4B7A154B5B}"/>
              </a:ext>
            </a:extLst>
          </p:cNvPr>
          <p:cNvSpPr/>
          <p:nvPr/>
        </p:nvSpPr>
        <p:spPr>
          <a:xfrm>
            <a:off x="4201486" y="3617844"/>
            <a:ext cx="1894514" cy="5882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Padestal</a:t>
            </a:r>
            <a:r>
              <a:rPr lang="en-US" altLang="zh-TW" dirty="0"/>
              <a:t> Base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E0EF6D1-7C56-95B8-98C5-FCBF8AF0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14" y="1391063"/>
            <a:ext cx="4836986" cy="1990731"/>
          </a:xfrm>
          <a:prstGeom prst="rect">
            <a:avLst/>
          </a:prstGeom>
        </p:spPr>
      </p:pic>
      <p:sp>
        <p:nvSpPr>
          <p:cNvPr id="13" name="圓角矩形 10">
            <a:extLst>
              <a:ext uri="{FF2B5EF4-FFF2-40B4-BE49-F238E27FC236}">
                <a16:creationId xmlns:a16="http://schemas.microsoft.com/office/drawing/2014/main" id="{52711D66-BEC4-79DE-6210-7BFAECE95E55}"/>
              </a:ext>
            </a:extLst>
          </p:cNvPr>
          <p:cNvSpPr/>
          <p:nvPr/>
        </p:nvSpPr>
        <p:spPr>
          <a:xfrm>
            <a:off x="9044962" y="3429000"/>
            <a:ext cx="1894514" cy="5882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Padestal</a:t>
            </a:r>
            <a:r>
              <a:rPr lang="en-US" altLang="zh-TW" dirty="0"/>
              <a:t> Cover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C9176B-FD3A-A63E-B9AA-E11489778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771" y="4344903"/>
            <a:ext cx="3114736" cy="22440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988EA0-37D9-1668-DC99-A11D86610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135" y="4422141"/>
            <a:ext cx="1894514" cy="2204569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4DC1BED-C9DF-02AC-CE32-0A94E81FB7F8}"/>
              </a:ext>
            </a:extLst>
          </p:cNvPr>
          <p:cNvCxnSpPr>
            <a:cxnSpLocks/>
          </p:cNvCxnSpPr>
          <p:nvPr/>
        </p:nvCxnSpPr>
        <p:spPr>
          <a:xfrm flipV="1">
            <a:off x="9306025" y="5524425"/>
            <a:ext cx="1059679" cy="333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4C97A2C-6A58-4549-7190-2E9AB6D8168B}"/>
              </a:ext>
            </a:extLst>
          </p:cNvPr>
          <p:cNvCxnSpPr>
            <a:cxnSpLocks/>
          </p:cNvCxnSpPr>
          <p:nvPr/>
        </p:nvCxnSpPr>
        <p:spPr>
          <a:xfrm flipH="1">
            <a:off x="6208010" y="5317356"/>
            <a:ext cx="450761" cy="3508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F56EC06-65F8-F2E6-9103-80857CE1519E}"/>
              </a:ext>
            </a:extLst>
          </p:cNvPr>
          <p:cNvCxnSpPr>
            <a:cxnSpLocks/>
          </p:cNvCxnSpPr>
          <p:nvPr/>
        </p:nvCxnSpPr>
        <p:spPr>
          <a:xfrm flipV="1">
            <a:off x="3731429" y="5327009"/>
            <a:ext cx="940114" cy="364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圓角矩形 10">
            <a:extLst>
              <a:ext uri="{FF2B5EF4-FFF2-40B4-BE49-F238E27FC236}">
                <a16:creationId xmlns:a16="http://schemas.microsoft.com/office/drawing/2014/main" id="{ADD0A6B8-D1DD-B478-6A4F-FF9ADFDD1535}"/>
              </a:ext>
            </a:extLst>
          </p:cNvPr>
          <p:cNvSpPr/>
          <p:nvPr/>
        </p:nvSpPr>
        <p:spPr>
          <a:xfrm>
            <a:off x="4439652" y="4717143"/>
            <a:ext cx="1362799" cy="5882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Gas Exhaust</a:t>
            </a:r>
          </a:p>
          <a:p>
            <a:pPr algn="ctr"/>
            <a:r>
              <a:rPr lang="en-US" altLang="zh-TW" dirty="0"/>
              <a:t>Piping</a:t>
            </a:r>
            <a:endParaRPr lang="zh-TW" altLang="en-US" dirty="0"/>
          </a:p>
        </p:txBody>
      </p:sp>
      <p:sp>
        <p:nvSpPr>
          <p:cNvPr id="20" name="圓角矩形 10">
            <a:extLst>
              <a:ext uri="{FF2B5EF4-FFF2-40B4-BE49-F238E27FC236}">
                <a16:creationId xmlns:a16="http://schemas.microsoft.com/office/drawing/2014/main" id="{7BAC4C3C-F83E-E76F-513E-EA35D8D3D9BD}"/>
              </a:ext>
            </a:extLst>
          </p:cNvPr>
          <p:cNvSpPr/>
          <p:nvPr/>
        </p:nvSpPr>
        <p:spPr>
          <a:xfrm>
            <a:off x="5148743" y="5691068"/>
            <a:ext cx="1362799" cy="5882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Gas Exhaust</a:t>
            </a:r>
          </a:p>
          <a:p>
            <a:pPr algn="ctr"/>
            <a:r>
              <a:rPr lang="en-US" altLang="zh-TW" dirty="0"/>
              <a:t>Piping</a:t>
            </a:r>
            <a:endParaRPr lang="zh-TW" altLang="en-US" dirty="0"/>
          </a:p>
        </p:txBody>
      </p:sp>
      <p:sp>
        <p:nvSpPr>
          <p:cNvPr id="21" name="圓角矩形 10">
            <a:extLst>
              <a:ext uri="{FF2B5EF4-FFF2-40B4-BE49-F238E27FC236}">
                <a16:creationId xmlns:a16="http://schemas.microsoft.com/office/drawing/2014/main" id="{1E55343F-4013-B98A-CF98-B2350EB7C9AE}"/>
              </a:ext>
            </a:extLst>
          </p:cNvPr>
          <p:cNvSpPr/>
          <p:nvPr/>
        </p:nvSpPr>
        <p:spPr>
          <a:xfrm>
            <a:off x="10396670" y="4937387"/>
            <a:ext cx="1362799" cy="5882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TW" dirty="0"/>
              <a:t>Gas Intake Piping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488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527AD71-E198-389B-10BC-0C1CBF13A338}"/>
              </a:ext>
            </a:extLst>
          </p:cNvPr>
          <p:cNvSpPr/>
          <p:nvPr/>
        </p:nvSpPr>
        <p:spPr>
          <a:xfrm>
            <a:off x="569953" y="811317"/>
            <a:ext cx="113087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一、關閉</a:t>
            </a:r>
            <a:r>
              <a:rPr lang="en-US" altLang="zh-TW" sz="2000" dirty="0">
                <a:solidFill>
                  <a:srgbClr val="FF0000"/>
                </a:solidFill>
                <a:latin typeface="+mj-ea"/>
                <a:ea typeface="+mj-ea"/>
              </a:rPr>
              <a:t>208V</a:t>
            </a:r>
            <a:r>
              <a:rPr lang="zh-TW" altLang="en-US" sz="2000" dirty="0">
                <a:latin typeface="+mj-ea"/>
                <a:ea typeface="+mj-ea"/>
              </a:rPr>
              <a:t>電源，將溫度降至室溫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二、將</a:t>
            </a:r>
            <a:r>
              <a:rPr lang="en-US" altLang="zh-TW" sz="2000" dirty="0">
                <a:latin typeface="+mj-ea"/>
                <a:ea typeface="+mj-ea"/>
              </a:rPr>
              <a:t>Pedestal &amp; Dust Tray&amp; Boat </a:t>
            </a:r>
            <a:r>
              <a:rPr lang="zh-TW" altLang="en-US" sz="2000" dirty="0">
                <a:latin typeface="+mj-ea"/>
                <a:ea typeface="+mj-ea"/>
              </a:rPr>
              <a:t>卸下送至洗管間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三、為使降溫時間縮短，可將</a:t>
            </a:r>
            <a:r>
              <a:rPr lang="en-US" altLang="zh-TW" sz="2000" dirty="0">
                <a:latin typeface="+mj-ea"/>
                <a:ea typeface="+mj-ea"/>
              </a:rPr>
              <a:t>Shutter</a:t>
            </a:r>
            <a:r>
              <a:rPr lang="zh-TW" altLang="en-US" sz="2000" dirty="0">
                <a:latin typeface="+mj-ea"/>
                <a:ea typeface="+mj-ea"/>
              </a:rPr>
              <a:t>打開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4E92B7-F2E4-CA36-3A51-FE931DD48ABA}"/>
              </a:ext>
            </a:extLst>
          </p:cNvPr>
          <p:cNvSpPr txBox="1"/>
          <p:nvPr/>
        </p:nvSpPr>
        <p:spPr>
          <a:xfrm>
            <a:off x="764325" y="45112"/>
            <a:ext cx="15259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/>
              <a:t>降溫  </a:t>
            </a:r>
            <a:endParaRPr lang="en-US" sz="4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5A77B3-56C6-914D-3D1F-BEB62D9B0EBE}"/>
              </a:ext>
            </a:extLst>
          </p:cNvPr>
          <p:cNvSpPr txBox="1"/>
          <p:nvPr/>
        </p:nvSpPr>
        <p:spPr>
          <a:xfrm>
            <a:off x="655055" y="3292084"/>
            <a:ext cx="46857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Wingdings 2" panose="05020102010507070707" pitchFamily="18" charset="2"/>
              <a:buNone/>
            </a:pPr>
            <a:r>
              <a:rPr kumimoji="0" lang="zh-TW" altLang="en-US" sz="2000" dirty="0">
                <a:latin typeface="+mj-ea"/>
                <a:ea typeface="+mj-ea"/>
              </a:rPr>
              <a:t>一、取下蓋板及</a:t>
            </a:r>
            <a:r>
              <a:rPr kumimoji="0" lang="en-US" altLang="zh-TW" sz="2000" dirty="0">
                <a:latin typeface="+mj-ea"/>
                <a:ea typeface="+mj-ea"/>
              </a:rPr>
              <a:t>Shutter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kumimoji="0" lang="en-US" altLang="zh-TW" sz="2000" dirty="0">
              <a:latin typeface="+mj-ea"/>
              <a:ea typeface="+mj-ea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kumimoji="0" lang="zh-TW" altLang="en-US" sz="2000" dirty="0">
                <a:latin typeface="+mj-ea"/>
                <a:ea typeface="+mj-ea"/>
              </a:rPr>
              <a:t>二、拔除五支</a:t>
            </a:r>
            <a:r>
              <a:rPr kumimoji="0" lang="en-US" altLang="zh-TW" sz="2000" dirty="0">
                <a:latin typeface="+mj-ea"/>
                <a:ea typeface="+mj-ea"/>
              </a:rPr>
              <a:t>Paddle T/C</a:t>
            </a:r>
            <a:r>
              <a:rPr kumimoji="0" lang="zh-TW" altLang="en-US" sz="2000" dirty="0">
                <a:latin typeface="+mj-ea"/>
                <a:ea typeface="+mj-ea"/>
              </a:rPr>
              <a:t>電源插頭</a:t>
            </a:r>
            <a:endParaRPr kumimoji="0" lang="en-US" altLang="zh-TW" sz="2000" dirty="0">
              <a:latin typeface="+mj-ea"/>
              <a:ea typeface="+mj-ea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kumimoji="0"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0" lang="zh-TW" altLang="en-US" sz="2000" dirty="0">
                <a:latin typeface="+mj-ea"/>
                <a:ea typeface="+mj-ea"/>
              </a:rPr>
              <a:t>三、拆石英配件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8DE69BE-AEEC-6B07-A4A5-720B47B443D9}"/>
              </a:ext>
            </a:extLst>
          </p:cNvPr>
          <p:cNvSpPr txBox="1"/>
          <p:nvPr/>
        </p:nvSpPr>
        <p:spPr>
          <a:xfrm>
            <a:off x="764325" y="2469506"/>
            <a:ext cx="19446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/>
              <a:t>降溫後  </a:t>
            </a:r>
            <a:endParaRPr lang="en-US" sz="4400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D9B4CD2D-FED8-8470-FB83-DF94D9A8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94" y="3038483"/>
            <a:ext cx="198437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9C17209-21DC-23D3-CD45-6784AE7A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53" y="4893900"/>
            <a:ext cx="2273961" cy="17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41B433BC-3F98-F08E-5C24-D564AE498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772" y="4956733"/>
            <a:ext cx="2018044" cy="169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542F3284-2202-FED1-14D1-DF65A29E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96" y="4956733"/>
            <a:ext cx="1262639" cy="169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D3F565EF-91BD-EB59-6AB0-DAEEA43B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3" r="15740"/>
          <a:stretch/>
        </p:blipFill>
        <p:spPr bwMode="auto">
          <a:xfrm>
            <a:off x="7510134" y="4956733"/>
            <a:ext cx="1035659" cy="169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0E321242-EBE7-FA49-311D-B48772985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30" y="4955874"/>
            <a:ext cx="1971957" cy="169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FA19AC-24FF-4DF5-72AA-7615E5F4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42619-D13C-4AD6-85EC-540D22427CA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28D6269-6C33-D44A-CEE8-F486F776A62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9174" y="1073337"/>
            <a:ext cx="7679430" cy="2629408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 dirty="0">
                <a:latin typeface="+mj-ea"/>
                <a:ea typeface="+mj-ea"/>
              </a:rPr>
              <a:t>一、使用</a:t>
            </a:r>
            <a:r>
              <a:rPr lang="en-US" altLang="zh-TW" sz="2000" dirty="0">
                <a:solidFill>
                  <a:srgbClr val="FF0000"/>
                </a:solidFill>
                <a:latin typeface="+mj-ea"/>
                <a:ea typeface="+mj-ea"/>
              </a:rPr>
              <a:t>Oxide Tube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專用治具</a:t>
            </a:r>
            <a:endParaRPr lang="en-US" altLang="zh-TW" sz="20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2000" dirty="0">
                <a:latin typeface="+mj-ea"/>
                <a:ea typeface="+mj-ea"/>
              </a:rPr>
              <a:t>二、上升</a:t>
            </a:r>
            <a:r>
              <a:rPr lang="en-US" altLang="zh-TW" sz="2000" dirty="0">
                <a:latin typeface="+mj-ea"/>
                <a:ea typeface="+mj-ea"/>
              </a:rPr>
              <a:t>B/E</a:t>
            </a:r>
            <a:r>
              <a:rPr lang="zh-TW" altLang="en-US" sz="2000" dirty="0">
                <a:latin typeface="+mj-ea"/>
                <a:ea typeface="+mj-ea"/>
              </a:rPr>
              <a:t>至</a:t>
            </a:r>
            <a:r>
              <a:rPr lang="en-US" altLang="zh-TW" sz="2000" dirty="0">
                <a:latin typeface="+mj-ea"/>
                <a:ea typeface="+mj-ea"/>
              </a:rPr>
              <a:t>Tube Manifold </a:t>
            </a:r>
            <a:r>
              <a:rPr lang="zh-TW" altLang="en-US" sz="2000" dirty="0">
                <a:latin typeface="+mj-ea"/>
                <a:ea typeface="+mj-ea"/>
              </a:rPr>
              <a:t>至接觸到並且彈簧呈現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稍微壓縮即停</a:t>
            </a:r>
            <a:endParaRPr lang="en-US" altLang="zh-TW" sz="20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2000" dirty="0">
                <a:latin typeface="+mj-ea"/>
                <a:ea typeface="+mj-ea"/>
              </a:rPr>
              <a:t>三、鬆開</a:t>
            </a:r>
            <a:r>
              <a:rPr lang="en-US" altLang="zh-TW" sz="2000" dirty="0">
                <a:latin typeface="+mj-ea"/>
                <a:ea typeface="+mj-ea"/>
              </a:rPr>
              <a:t>Support Ring</a:t>
            </a:r>
            <a:r>
              <a:rPr lang="zh-TW" altLang="en-US" sz="2000" dirty="0">
                <a:latin typeface="+mj-ea"/>
                <a:ea typeface="+mj-ea"/>
              </a:rPr>
              <a:t>螺絲，使</a:t>
            </a:r>
            <a:r>
              <a:rPr lang="en-US" altLang="zh-TW" sz="2000" dirty="0">
                <a:latin typeface="+mj-ea"/>
                <a:ea typeface="+mj-ea"/>
              </a:rPr>
              <a:t>B/E</a:t>
            </a:r>
            <a:r>
              <a:rPr lang="zh-TW" altLang="en-US" sz="2000" dirty="0">
                <a:latin typeface="+mj-ea"/>
                <a:ea typeface="+mj-ea"/>
              </a:rPr>
              <a:t>乘載住</a:t>
            </a:r>
            <a:r>
              <a:rPr lang="en-US" altLang="zh-TW" sz="2000" dirty="0">
                <a:latin typeface="+mj-ea"/>
                <a:ea typeface="+mj-ea"/>
              </a:rPr>
              <a:t>Tube</a:t>
            </a:r>
          </a:p>
          <a:p>
            <a:pPr marL="0" indent="0">
              <a:buNone/>
            </a:pPr>
            <a:r>
              <a:rPr lang="zh-TW" altLang="en-US" sz="2000" dirty="0">
                <a:latin typeface="+mj-ea"/>
                <a:ea typeface="+mj-ea"/>
              </a:rPr>
              <a:t>四、緩緩下降</a:t>
            </a:r>
            <a:r>
              <a:rPr lang="en-US" altLang="zh-TW" sz="2000" dirty="0">
                <a:latin typeface="+mj-ea"/>
                <a:ea typeface="+mj-ea"/>
              </a:rPr>
              <a:t>B/E</a:t>
            </a:r>
            <a:r>
              <a:rPr lang="zh-TW" altLang="en-US" sz="2000" dirty="0">
                <a:latin typeface="+mj-ea"/>
                <a:ea typeface="+mj-ea"/>
              </a:rPr>
              <a:t>並查看</a:t>
            </a:r>
            <a:r>
              <a:rPr lang="en-US" altLang="zh-TW" sz="2000" dirty="0">
                <a:latin typeface="+mj-ea"/>
                <a:ea typeface="+mj-ea"/>
              </a:rPr>
              <a:t>Tube</a:t>
            </a:r>
            <a:r>
              <a:rPr lang="zh-TW" altLang="en-US" sz="2000" dirty="0">
                <a:latin typeface="+mj-ea"/>
                <a:ea typeface="+mj-ea"/>
              </a:rPr>
              <a:t>是否一同下降</a:t>
            </a:r>
            <a:r>
              <a:rPr lang="en-US" altLang="zh-TW" sz="2000" dirty="0">
                <a:latin typeface="+mj-ea"/>
                <a:ea typeface="+mj-ea"/>
              </a:rPr>
              <a:t>(</a:t>
            </a:r>
            <a:r>
              <a:rPr lang="zh-TW" altLang="en-US" sz="2000" dirty="0">
                <a:latin typeface="+mj-ea"/>
                <a:ea typeface="+mj-ea"/>
              </a:rPr>
              <a:t>若卡住可稍微轉動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zh-TW" altLang="en-US" sz="2000" dirty="0">
                <a:latin typeface="+mj-ea"/>
                <a:ea typeface="+mj-ea"/>
              </a:rPr>
              <a:t>五、將五支</a:t>
            </a:r>
            <a:r>
              <a:rPr lang="en-US" altLang="zh-TW" sz="2000" dirty="0">
                <a:latin typeface="+mj-ea"/>
                <a:ea typeface="+mj-ea"/>
              </a:rPr>
              <a:t>Paddle T/C</a:t>
            </a:r>
            <a:r>
              <a:rPr lang="zh-TW" altLang="en-US" sz="2000" dirty="0">
                <a:latin typeface="+mj-ea"/>
                <a:ea typeface="+mj-ea"/>
              </a:rPr>
              <a:t>拉出</a:t>
            </a:r>
            <a:r>
              <a:rPr lang="en-US" altLang="zh-TW" sz="2000" dirty="0">
                <a:latin typeface="+mj-ea"/>
                <a:ea typeface="+mj-ea"/>
              </a:rPr>
              <a:t>(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紀錄編號、送修校溫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zh-TW" altLang="en-US" sz="2000" dirty="0">
                <a:latin typeface="+mj-ea"/>
                <a:ea typeface="+mj-ea"/>
              </a:rPr>
              <a:t>六、查看</a:t>
            </a:r>
            <a:r>
              <a:rPr lang="en-US" altLang="zh-TW" sz="2000" dirty="0">
                <a:latin typeface="+mj-ea"/>
                <a:ea typeface="+mj-ea"/>
              </a:rPr>
              <a:t>TOP&amp;BOTTOM BLOCK</a:t>
            </a:r>
            <a:r>
              <a:rPr lang="zh-TW" altLang="en-US" sz="2000" dirty="0">
                <a:latin typeface="+mj-ea"/>
                <a:ea typeface="+mj-ea"/>
              </a:rPr>
              <a:t>是否有破損老化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2000" dirty="0">
                <a:latin typeface="+mj-ea"/>
                <a:ea typeface="+mj-ea"/>
              </a:rPr>
              <a:t>七、將</a:t>
            </a:r>
            <a:r>
              <a:rPr lang="en-US" altLang="zh-TW" sz="2000" dirty="0">
                <a:latin typeface="+mj-ea"/>
                <a:ea typeface="+mj-ea"/>
              </a:rPr>
              <a:t>Tube</a:t>
            </a:r>
            <a:r>
              <a:rPr lang="zh-TW" altLang="en-US" sz="2000" dirty="0">
                <a:latin typeface="+mj-ea"/>
                <a:ea typeface="+mj-ea"/>
              </a:rPr>
              <a:t>等石英配件送酸房清洗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16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altLang="zh-TW" sz="1600" dirty="0">
              <a:latin typeface="Bahnschrift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4033A3-62BA-5A89-3090-95F6A76A6637}"/>
              </a:ext>
            </a:extLst>
          </p:cNvPr>
          <p:cNvSpPr txBox="1"/>
          <p:nvPr/>
        </p:nvSpPr>
        <p:spPr>
          <a:xfrm>
            <a:off x="804333" y="190500"/>
            <a:ext cx="14346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/>
              <a:t>拆管  </a:t>
            </a:r>
            <a:endParaRPr lang="en-US" sz="4400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E1836E3-A06C-7717-94D9-22B61EB6321E}"/>
              </a:ext>
            </a:extLst>
          </p:cNvPr>
          <p:cNvSpPr txBox="1">
            <a:spLocks/>
          </p:cNvSpPr>
          <p:nvPr/>
        </p:nvSpPr>
        <p:spPr bwMode="auto">
          <a:xfrm>
            <a:off x="619174" y="4620782"/>
            <a:ext cx="8610284" cy="158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zh-TW" altLang="en-US" sz="2000" dirty="0">
                <a:latin typeface="+mj-ea"/>
                <a:ea typeface="+mj-ea"/>
              </a:rPr>
              <a:t>一、與拆管順序相反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zh-TW" altLang="en-US" sz="2000" dirty="0">
                <a:latin typeface="+mj-ea"/>
                <a:ea typeface="+mj-ea"/>
              </a:rPr>
              <a:t>二、裝設</a:t>
            </a:r>
            <a:r>
              <a:rPr lang="en-US" altLang="zh-TW" sz="2000" dirty="0">
                <a:solidFill>
                  <a:srgbClr val="FF0000"/>
                </a:solidFill>
                <a:latin typeface="+mj-ea"/>
                <a:ea typeface="+mj-ea"/>
              </a:rPr>
              <a:t>Paddle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+mj-ea"/>
                <a:ea typeface="+mj-ea"/>
              </a:rPr>
              <a:t>T/C(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紀錄編號</a:t>
            </a:r>
            <a:r>
              <a:rPr lang="en-US" altLang="zh-TW" sz="200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須五支分別夾至</a:t>
            </a:r>
            <a:r>
              <a:rPr lang="en-US" altLang="zh-TW" sz="2000" dirty="0">
                <a:solidFill>
                  <a:srgbClr val="FF0000"/>
                </a:solidFill>
                <a:latin typeface="+mj-ea"/>
                <a:ea typeface="+mj-ea"/>
              </a:rPr>
              <a:t>T/C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紅色標示</a:t>
            </a:r>
            <a:r>
              <a:rPr lang="zh-TW" altLang="en-US" sz="2000" dirty="0">
                <a:latin typeface="+mj-ea"/>
                <a:ea typeface="+mj-ea"/>
              </a:rPr>
              <a:t>位置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zh-TW" altLang="en-US" sz="2000" dirty="0">
                <a:latin typeface="+mj-ea"/>
                <a:ea typeface="+mj-ea"/>
              </a:rPr>
              <a:t>三、拆下</a:t>
            </a:r>
            <a:r>
              <a:rPr lang="en-US" altLang="zh-TW" sz="2000" dirty="0">
                <a:latin typeface="+mj-ea"/>
                <a:ea typeface="+mj-ea"/>
              </a:rPr>
              <a:t>N2</a:t>
            </a:r>
            <a:r>
              <a:rPr lang="zh-TW" altLang="en-US" sz="2000" dirty="0">
                <a:latin typeface="+mj-ea"/>
                <a:ea typeface="+mj-ea"/>
              </a:rPr>
              <a:t>、</a:t>
            </a:r>
            <a:r>
              <a:rPr lang="en-US" altLang="zh-TW" sz="2000" dirty="0">
                <a:latin typeface="+mj-ea"/>
                <a:ea typeface="+mj-ea"/>
              </a:rPr>
              <a:t>O2</a:t>
            </a:r>
            <a:r>
              <a:rPr lang="zh-TW" altLang="en-US" sz="2000" dirty="0">
                <a:latin typeface="+mj-ea"/>
                <a:ea typeface="+mj-ea"/>
              </a:rPr>
              <a:t>鐵氟龍</a:t>
            </a:r>
            <a:r>
              <a:rPr lang="en-US" altLang="zh-TW" sz="2000" dirty="0">
                <a:latin typeface="+mj-ea"/>
                <a:ea typeface="+mj-ea"/>
              </a:rPr>
              <a:t>Connect</a:t>
            </a:r>
            <a:r>
              <a:rPr lang="zh-TW" altLang="en-US" sz="2000" dirty="0">
                <a:latin typeface="+mj-ea"/>
                <a:ea typeface="+mj-ea"/>
              </a:rPr>
              <a:t>螺帽，用</a:t>
            </a:r>
            <a:r>
              <a:rPr lang="en-US" altLang="zh-TW" sz="2000" dirty="0">
                <a:latin typeface="+mj-ea"/>
                <a:ea typeface="+mj-ea"/>
              </a:rPr>
              <a:t>IPA</a:t>
            </a:r>
            <a:r>
              <a:rPr lang="zh-TW" altLang="en-US" sz="2000" dirty="0">
                <a:latin typeface="+mj-ea"/>
                <a:ea typeface="+mj-ea"/>
              </a:rPr>
              <a:t>清潔並以</a:t>
            </a:r>
            <a:r>
              <a:rPr lang="en-US" altLang="zh-TW" sz="2000" dirty="0">
                <a:latin typeface="+mj-ea"/>
                <a:ea typeface="+mj-ea"/>
              </a:rPr>
              <a:t>Air Gun</a:t>
            </a:r>
            <a:r>
              <a:rPr lang="zh-TW" altLang="en-US" sz="2000" dirty="0">
                <a:latin typeface="+mj-ea"/>
                <a:ea typeface="+mj-ea"/>
              </a:rPr>
              <a:t>吹乾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zh-TW" altLang="en-US" sz="2000" dirty="0">
                <a:latin typeface="+mj-ea"/>
                <a:ea typeface="+mj-ea"/>
              </a:rPr>
              <a:t>四、安裝</a:t>
            </a:r>
            <a:r>
              <a:rPr lang="en-US" altLang="zh-TW" sz="2000" dirty="0">
                <a:latin typeface="+mj-ea"/>
                <a:ea typeface="+mj-ea"/>
              </a:rPr>
              <a:t>Exhaust Piping</a:t>
            </a:r>
            <a:r>
              <a:rPr lang="zh-TW" altLang="en-US" sz="2000" dirty="0">
                <a:latin typeface="+mj-ea"/>
                <a:ea typeface="+mj-ea"/>
              </a:rPr>
              <a:t>插至接頭底部，高度不得高於</a:t>
            </a:r>
            <a:r>
              <a:rPr lang="en-US" altLang="zh-TW" sz="2000" dirty="0">
                <a:latin typeface="+mj-ea"/>
                <a:ea typeface="+mj-ea"/>
              </a:rPr>
              <a:t>16CM(</a:t>
            </a:r>
            <a:r>
              <a:rPr lang="zh-TW" altLang="en-US" sz="2000" dirty="0">
                <a:latin typeface="+mj-ea"/>
                <a:ea typeface="+mj-ea"/>
              </a:rPr>
              <a:t>使用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治具檢查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6A35900-1ACE-8A9B-0CFE-177390F8960E}"/>
              </a:ext>
            </a:extLst>
          </p:cNvPr>
          <p:cNvSpPr txBox="1"/>
          <p:nvPr/>
        </p:nvSpPr>
        <p:spPr>
          <a:xfrm>
            <a:off x="804332" y="3851341"/>
            <a:ext cx="14346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/>
              <a:t>裝管  </a:t>
            </a:r>
            <a:endParaRPr lang="en-US" sz="4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4A2F6C-F5E6-6731-0E04-358C7D56F421}"/>
              </a:ext>
            </a:extLst>
          </p:cNvPr>
          <p:cNvSpPr txBox="1"/>
          <p:nvPr/>
        </p:nvSpPr>
        <p:spPr>
          <a:xfrm>
            <a:off x="1228774" y="621030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Tube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升上去時需注意保溫棉位置是否有跑掉</a:t>
            </a:r>
            <a:endParaRPr lang="zh-TW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939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2DEFDF-FA67-4624-FF90-EC5B95CE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42619-D13C-4AD6-85EC-540D22427CA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5237044-25D0-4FFF-A3F0-D1F86C598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333" y="306215"/>
            <a:ext cx="10168467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zh-TW" altLang="en-US" sz="2000" dirty="0">
                <a:latin typeface="+mj-ea"/>
                <a:ea typeface="+mj-ea"/>
              </a:rPr>
              <a:t>五、裝上</a:t>
            </a:r>
            <a:r>
              <a:rPr lang="en-US" altLang="zh-TW" sz="2000" dirty="0">
                <a:latin typeface="+mj-ea"/>
                <a:ea typeface="+mj-ea"/>
              </a:rPr>
              <a:t>Gas Intak Piping</a:t>
            </a:r>
          </a:p>
          <a:p>
            <a:r>
              <a:rPr lang="en-US" altLang="zh-TW" sz="2000" dirty="0">
                <a:latin typeface="+mj-ea"/>
                <a:ea typeface="+mj-ea"/>
              </a:rPr>
              <a:t> </a:t>
            </a:r>
            <a:endParaRPr lang="zh-TW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六、</a:t>
            </a:r>
            <a:r>
              <a:rPr lang="zh-TW" altLang="zh-TW" sz="2000" dirty="0">
                <a:latin typeface="+mj-ea"/>
                <a:ea typeface="+mj-ea"/>
              </a:rPr>
              <a:t>將</a:t>
            </a:r>
            <a:r>
              <a:rPr lang="en-US" altLang="zh-TW" sz="2000" dirty="0">
                <a:latin typeface="+mj-ea"/>
                <a:ea typeface="+mj-ea"/>
              </a:rPr>
              <a:t>Cap</a:t>
            </a:r>
            <a:r>
              <a:rPr lang="zh-TW" altLang="zh-TW" sz="2000" dirty="0">
                <a:latin typeface="+mj-ea"/>
                <a:ea typeface="+mj-ea"/>
              </a:rPr>
              <a:t>用菜瓜布刷乾淨並用小白布</a:t>
            </a:r>
            <a:r>
              <a:rPr lang="zh-TW" altLang="en-US" sz="2000" dirty="0">
                <a:latin typeface="+mj-ea"/>
                <a:ea typeface="+mj-ea"/>
              </a:rPr>
              <a:t>沾</a:t>
            </a:r>
            <a:r>
              <a:rPr lang="en-US" altLang="zh-TW" sz="2000" dirty="0">
                <a:latin typeface="+mj-ea"/>
                <a:ea typeface="+mj-ea"/>
              </a:rPr>
              <a:t>IPA</a:t>
            </a:r>
            <a:r>
              <a:rPr lang="zh-TW" altLang="zh-TW" sz="2000" dirty="0">
                <a:latin typeface="+mj-ea"/>
                <a:ea typeface="+mj-ea"/>
              </a:rPr>
              <a:t>擦乾淨</a:t>
            </a:r>
            <a:endParaRPr lang="en-US" altLang="zh-TW" sz="2000" dirty="0">
              <a:latin typeface="+mj-ea"/>
              <a:ea typeface="+mj-ea"/>
            </a:endParaRPr>
          </a:p>
          <a:p>
            <a:endParaRPr lang="zh-TW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七、</a:t>
            </a:r>
            <a:r>
              <a:rPr lang="zh-TW" altLang="zh-TW" sz="2000" dirty="0">
                <a:latin typeface="+mj-ea"/>
                <a:ea typeface="+mj-ea"/>
              </a:rPr>
              <a:t>放上</a:t>
            </a:r>
            <a:r>
              <a:rPr lang="en-US" altLang="zh-TW" sz="2000" dirty="0">
                <a:latin typeface="+mj-ea"/>
                <a:ea typeface="+mj-ea"/>
              </a:rPr>
              <a:t>Pedestal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&amp;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Pedestal Cover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&amp;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Boat</a:t>
            </a:r>
          </a:p>
          <a:p>
            <a:endParaRPr lang="zh-TW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八、</a:t>
            </a:r>
            <a:r>
              <a:rPr lang="zh-TW" altLang="zh-TW" sz="2000" dirty="0">
                <a:latin typeface="+mj-ea"/>
                <a:ea typeface="+mj-ea"/>
              </a:rPr>
              <a:t>做</a:t>
            </a:r>
            <a:r>
              <a:rPr lang="en-US" altLang="zh-TW" sz="2000" dirty="0">
                <a:latin typeface="+mj-ea"/>
                <a:ea typeface="+mj-ea"/>
              </a:rPr>
              <a:t>Pedestal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&amp;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Boat</a:t>
            </a:r>
            <a:r>
              <a:rPr lang="zh-TW" altLang="zh-TW" sz="2000" dirty="0">
                <a:latin typeface="+mj-ea"/>
                <a:ea typeface="+mj-ea"/>
              </a:rPr>
              <a:t>的承接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九、</a:t>
            </a:r>
            <a:r>
              <a:rPr lang="zh-TW" altLang="zh-TW" sz="2000" dirty="0">
                <a:latin typeface="+mj-ea"/>
                <a:ea typeface="+mj-ea"/>
              </a:rPr>
              <a:t>做</a:t>
            </a:r>
            <a:r>
              <a:rPr lang="en-US" altLang="zh-TW" sz="2000" dirty="0">
                <a:latin typeface="+mj-ea"/>
                <a:ea typeface="+mj-ea"/>
              </a:rPr>
              <a:t>Boat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&amp;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Boat Lock</a:t>
            </a:r>
            <a:r>
              <a:rPr lang="zh-TW" altLang="zh-TW" sz="2000" dirty="0">
                <a:latin typeface="+mj-ea"/>
                <a:ea typeface="+mj-ea"/>
              </a:rPr>
              <a:t>的定位</a:t>
            </a:r>
            <a:endParaRPr lang="en-US" altLang="zh-TW" sz="2000" dirty="0">
              <a:latin typeface="+mj-ea"/>
              <a:ea typeface="+mj-ea"/>
            </a:endParaRPr>
          </a:p>
          <a:p>
            <a:endParaRPr lang="zh-TW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十、 </a:t>
            </a:r>
            <a:r>
              <a:rPr lang="en-US" altLang="zh-TW" sz="2000" dirty="0">
                <a:latin typeface="+mj-ea"/>
                <a:ea typeface="+mj-ea"/>
              </a:rPr>
              <a:t>Check Transfer</a:t>
            </a:r>
          </a:p>
          <a:p>
            <a:endParaRPr lang="zh-TW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十一、</a:t>
            </a:r>
            <a:r>
              <a:rPr lang="zh-TW" altLang="zh-TW" sz="2000" dirty="0">
                <a:latin typeface="+mj-ea"/>
                <a:ea typeface="+mj-ea"/>
              </a:rPr>
              <a:t>裝上</a:t>
            </a:r>
            <a:r>
              <a:rPr lang="en-US" altLang="zh-TW" sz="2000" dirty="0">
                <a:latin typeface="+mj-ea"/>
                <a:ea typeface="+mj-ea"/>
              </a:rPr>
              <a:t>Shutter</a:t>
            </a:r>
            <a:endParaRPr lang="zh-TW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十二、 </a:t>
            </a:r>
            <a:r>
              <a:rPr lang="en-US" altLang="zh-TW" sz="2000" dirty="0">
                <a:latin typeface="+mj-ea"/>
                <a:ea typeface="+mj-ea"/>
              </a:rPr>
              <a:t>Pedestal</a:t>
            </a:r>
            <a:r>
              <a:rPr lang="zh-TW" altLang="zh-TW" sz="2000" dirty="0">
                <a:latin typeface="+mj-ea"/>
                <a:ea typeface="+mj-ea"/>
              </a:rPr>
              <a:t>及</a:t>
            </a:r>
            <a:r>
              <a:rPr lang="en-US" altLang="zh-TW" sz="2000" dirty="0">
                <a:latin typeface="+mj-ea"/>
                <a:ea typeface="+mj-ea"/>
              </a:rPr>
              <a:t>Boat</a:t>
            </a:r>
            <a:r>
              <a:rPr lang="zh-TW" altLang="zh-TW" sz="2000" dirty="0">
                <a:latin typeface="+mj-ea"/>
                <a:ea typeface="+mj-ea"/>
              </a:rPr>
              <a:t>升至</a:t>
            </a:r>
            <a:r>
              <a:rPr lang="en-US" altLang="zh-TW" sz="2000" dirty="0">
                <a:latin typeface="+mj-ea"/>
                <a:ea typeface="+mj-ea"/>
              </a:rPr>
              <a:t>P04</a:t>
            </a:r>
            <a:r>
              <a:rPr lang="zh-TW" altLang="zh-TW" sz="2000" dirty="0">
                <a:latin typeface="+mj-ea"/>
                <a:ea typeface="+mj-ea"/>
              </a:rPr>
              <a:t>並開啟</a:t>
            </a:r>
            <a:r>
              <a:rPr lang="en-US" altLang="zh-TW" sz="2000" dirty="0">
                <a:latin typeface="+mj-ea"/>
                <a:ea typeface="+mj-ea"/>
              </a:rPr>
              <a:t>208 Power</a:t>
            </a:r>
            <a:r>
              <a:rPr lang="zh-TW" altLang="zh-TW" sz="2000" dirty="0">
                <a:latin typeface="+mj-ea"/>
                <a:ea typeface="+mj-ea"/>
              </a:rPr>
              <a:t>升溫</a:t>
            </a: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十三、</a:t>
            </a:r>
            <a:r>
              <a:rPr lang="zh-TW" altLang="zh-TW" sz="2000" dirty="0">
                <a:latin typeface="+mj-ea"/>
                <a:ea typeface="+mj-ea"/>
              </a:rPr>
              <a:t>用</a:t>
            </a:r>
            <a:r>
              <a:rPr lang="en-US" altLang="zh-TW" sz="2000" dirty="0">
                <a:latin typeface="+mj-ea"/>
                <a:ea typeface="+mj-ea"/>
              </a:rPr>
              <a:t>Low Vacuum Clean</a:t>
            </a:r>
            <a:r>
              <a:rPr lang="zh-TW" altLang="zh-TW" sz="2000" dirty="0">
                <a:latin typeface="+mj-ea"/>
                <a:ea typeface="+mj-ea"/>
              </a:rPr>
              <a:t>機台內部</a:t>
            </a: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十四、</a:t>
            </a:r>
            <a:r>
              <a:rPr lang="zh-TW" altLang="zh-TW" sz="2000" dirty="0">
                <a:latin typeface="+mj-ea"/>
                <a:ea typeface="+mj-ea"/>
              </a:rPr>
              <a:t>升溫完成後 做</a:t>
            </a:r>
            <a:r>
              <a:rPr lang="en-US" altLang="zh-TW" sz="2000" dirty="0">
                <a:latin typeface="+mj-ea"/>
                <a:ea typeface="+mj-ea"/>
              </a:rPr>
              <a:t>LK</a:t>
            </a:r>
            <a:r>
              <a:rPr lang="zh-TW" altLang="zh-TW" sz="2000" dirty="0">
                <a:latin typeface="+mj-ea"/>
                <a:ea typeface="+mj-ea"/>
              </a:rPr>
              <a:t>及</a:t>
            </a:r>
            <a:r>
              <a:rPr lang="en-US" altLang="zh-TW" sz="2000" dirty="0">
                <a:latin typeface="+mj-ea"/>
                <a:ea typeface="+mj-ea"/>
              </a:rPr>
              <a:t>Profile</a:t>
            </a:r>
            <a:r>
              <a:rPr lang="zh-TW" altLang="zh-TW" sz="2000" dirty="0">
                <a:latin typeface="+mj-ea"/>
                <a:ea typeface="+mj-ea"/>
              </a:rPr>
              <a:t>後</a:t>
            </a:r>
            <a:r>
              <a:rPr lang="en-US" altLang="zh-TW" sz="2000" dirty="0">
                <a:latin typeface="+mj-ea"/>
                <a:ea typeface="+mj-ea"/>
              </a:rPr>
              <a:t>Test Run(</a:t>
            </a:r>
            <a:r>
              <a:rPr lang="zh-TW" altLang="zh-TW" sz="2000" dirty="0">
                <a:latin typeface="+mj-ea"/>
                <a:ea typeface="+mj-ea"/>
              </a:rPr>
              <a:t>交接附上</a:t>
            </a:r>
            <a:r>
              <a:rPr lang="en-US" altLang="zh-TW" sz="2000" dirty="0">
                <a:latin typeface="+mj-ea"/>
                <a:ea typeface="+mj-ea"/>
              </a:rPr>
              <a:t>Profile</a:t>
            </a:r>
            <a:r>
              <a:rPr lang="zh-TW" altLang="zh-TW" sz="2000" dirty="0">
                <a:latin typeface="+mj-ea"/>
                <a:ea typeface="+mj-ea"/>
              </a:rPr>
              <a:t>前</a:t>
            </a:r>
            <a:r>
              <a:rPr lang="en-US" altLang="zh-TW" sz="2000" dirty="0">
                <a:latin typeface="+mj-ea"/>
                <a:ea typeface="+mj-ea"/>
              </a:rPr>
              <a:t>Data)</a:t>
            </a:r>
            <a:endParaRPr lang="zh-TW" altLang="zh-TW" sz="2000" dirty="0">
              <a:latin typeface="+mj-ea"/>
              <a:ea typeface="+mj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CFB73E-9A68-7DD0-64E5-FFAF436AFF1F}"/>
              </a:ext>
            </a:extLst>
          </p:cNvPr>
          <p:cNvSpPr txBox="1"/>
          <p:nvPr/>
        </p:nvSpPr>
        <p:spPr>
          <a:xfrm>
            <a:off x="3954356" y="371563"/>
            <a:ext cx="6327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b="1" dirty="0">
                <a:solidFill>
                  <a:srgbClr val="FF0000"/>
                </a:solidFill>
              </a:rPr>
              <a:t>3</a:t>
            </a:r>
            <a:r>
              <a:rPr lang="zh-TW" altLang="en-US" b="1" dirty="0">
                <a:solidFill>
                  <a:srgbClr val="FF0000"/>
                </a:solidFill>
              </a:rPr>
              <a:t>顆螺絲需均勻鎖上，避免單邊施力過大，導致石英損壞</a:t>
            </a:r>
          </a:p>
          <a:p>
            <a:endParaRPr lang="zh-TW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669125-D06B-DA4E-8E4B-90B167F133FC}"/>
              </a:ext>
            </a:extLst>
          </p:cNvPr>
          <p:cNvSpPr txBox="1"/>
          <p:nvPr/>
        </p:nvSpPr>
        <p:spPr>
          <a:xfrm>
            <a:off x="3393692" y="3429000"/>
            <a:ext cx="6327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zh-TW" altLang="en-US" b="1" dirty="0">
                <a:solidFill>
                  <a:srgbClr val="FF0000"/>
                </a:solidFill>
                <a:latin typeface="+mn-ea"/>
              </a:rPr>
              <a:t>量測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 check map </a:t>
            </a:r>
            <a:r>
              <a:rPr lang="zh-TW" altLang="zh-TW" b="1" dirty="0">
                <a:solidFill>
                  <a:srgbClr val="FF0000"/>
                </a:solidFill>
                <a:latin typeface="+mn-ea"/>
              </a:rPr>
              <a:t>是否有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fork </a:t>
            </a:r>
            <a:r>
              <a:rPr lang="zh-TW" altLang="zh-TW" b="1" dirty="0">
                <a:solidFill>
                  <a:srgbClr val="FF0000"/>
                </a:solidFill>
                <a:latin typeface="+mn-ea"/>
              </a:rPr>
              <a:t>刮痕</a:t>
            </a:r>
            <a:endParaRPr lang="en-US" altLang="zh-TW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44455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 algn="l">
          <a:buFont typeface="Wingdings 2" panose="05020102010507070707" pitchFamily="18" charset="2"/>
          <a:buNone/>
          <a:defRPr kumimoji="0"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Nuvoton佈景主題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D00E37CF3D36214C86886AA9339343DC" ma:contentTypeVersion="19" ma:contentTypeDescription="Fill out this form." ma:contentTypeScope="" ma:versionID="d154febea10c3930e3b6cfd035b4dd24">
  <xsd:schema xmlns:xsd="http://www.w3.org/2001/XMLSchema" xmlns:xs="http://www.w3.org/2001/XMLSchema" xmlns:p="http://schemas.microsoft.com/office/2006/metadata/properties" xmlns:ns1="http://schemas.microsoft.com/sharepoint/v3" xmlns:ns2="4bdc6d95-7621-47b1-8f62-a702a7a9d98f" xmlns:ns3="6ba3a8a8-b9e2-49cb-aadf-2c093bcf632e" targetNamespace="http://schemas.microsoft.com/office/2006/metadata/properties" ma:root="true" ma:fieldsID="bf1d05ee2c4926ad76d21e31f2dd363e" ns1:_="" ns2:_="" ns3:_="">
    <xsd:import namespace="http://schemas.microsoft.com/sharepoint/v3"/>
    <xsd:import namespace="4bdc6d95-7621-47b1-8f62-a702a7a9d98f"/>
    <xsd:import namespace="6ba3a8a8-b9e2-49cb-aadf-2c093bcf632e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dc6d95-7621-47b1-8f62-a702a7a9d9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5c8c406-6428-484e-a244-685067247f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3a8a8-b9e2-49cb-aadf-2c093bcf632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8ff5065e-c2e5-47fd-b089-eb006bc5ae7a}" ma:internalName="TaxCatchAll" ma:showField="CatchAllData" ma:web="6ba3a8a8-b9e2-49cb-aadf-2c093bcf63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TaxCatchAll xmlns="6ba3a8a8-b9e2-49cb-aadf-2c093bcf632e" xsi:nil="true"/>
    <ShowRepairView xmlns="http://schemas.microsoft.com/sharepoint/v3" xsi:nil="true"/>
    <lcf76f155ced4ddcb4097134ff3c332f xmlns="4bdc6d95-7621-47b1-8f62-a702a7a9d98f">
      <Terms xmlns="http://schemas.microsoft.com/office/infopath/2007/PartnerControls"/>
    </lcf76f155ced4ddcb4097134ff3c332f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9EF3294-DF7C-4C37-95FF-91CD9FFC3202}"/>
</file>

<file path=customXml/itemProps2.xml><?xml version="1.0" encoding="utf-8"?>
<ds:datastoreItem xmlns:ds="http://schemas.openxmlformats.org/officeDocument/2006/customXml" ds:itemID="{3582108B-316F-4BE2-9E1F-070BF024554D}"/>
</file>

<file path=customXml/itemProps3.xml><?xml version="1.0" encoding="utf-8"?>
<ds:datastoreItem xmlns:ds="http://schemas.openxmlformats.org/officeDocument/2006/customXml" ds:itemID="{C804E383-DCD6-4A6C-AD88-1AD4343157E1}"/>
</file>

<file path=docProps/app.xml><?xml version="1.0" encoding="utf-8"?>
<Properties xmlns="http://schemas.openxmlformats.org/officeDocument/2006/extended-properties" xmlns:vt="http://schemas.openxmlformats.org/officeDocument/2006/docPropsVTypes">
  <TotalTime>6092</TotalTime>
  <Words>784</Words>
  <Application>Microsoft Office PowerPoint</Application>
  <PresentationFormat>寬螢幕</PresentationFormat>
  <Paragraphs>202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19</vt:i4>
      </vt:variant>
    </vt:vector>
  </HeadingPairs>
  <TitlesOfParts>
    <vt:vector size="30" baseType="lpstr">
      <vt:lpstr>微軟正黑體</vt:lpstr>
      <vt:lpstr>標楷體</vt:lpstr>
      <vt:lpstr>Arial</vt:lpstr>
      <vt:lpstr>Bahnschrift</vt:lpstr>
      <vt:lpstr>Berlin Sans FB Demi</vt:lpstr>
      <vt:lpstr>Calibri</vt:lpstr>
      <vt:lpstr>Franklin Gothic Book</vt:lpstr>
      <vt:lpstr>Wingdings 2</vt:lpstr>
      <vt:lpstr>Nuvoton佈景主題</vt:lpstr>
      <vt:lpstr>Nuvoton佈景主題</vt:lpstr>
      <vt:lpstr>Nuvoton佈景主題</vt:lpstr>
      <vt:lpstr>爐管新人學習進度報告</vt:lpstr>
      <vt:lpstr>報告內容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爐管新人學習進度報告</dc:title>
  <dc:creator>S220 CWChen27</dc:creator>
  <cp:lastModifiedBy>S220 CWChen27</cp:lastModifiedBy>
  <cp:revision>227</cp:revision>
  <dcterms:created xsi:type="dcterms:W3CDTF">2024-08-30T08:59:27Z</dcterms:created>
  <dcterms:modified xsi:type="dcterms:W3CDTF">2024-12-16T11:56:29Z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0x01010100D00E37CF3D36214C86886AA9339343DC</vt:lpwstr>
  </property>
</Properties>
</file>